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9"/>
  </p:notesMasterIdLst>
  <p:sldIdLst>
    <p:sldId id="256" r:id="rId2"/>
    <p:sldId id="396" r:id="rId3"/>
    <p:sldId id="333" r:id="rId4"/>
    <p:sldId id="393" r:id="rId5"/>
    <p:sldId id="334" r:id="rId6"/>
    <p:sldId id="459" r:id="rId7"/>
    <p:sldId id="460" r:id="rId8"/>
    <p:sldId id="458" r:id="rId9"/>
    <p:sldId id="455" r:id="rId10"/>
    <p:sldId id="394" r:id="rId11"/>
    <p:sldId id="385" r:id="rId12"/>
    <p:sldId id="410" r:id="rId13"/>
    <p:sldId id="402" r:id="rId14"/>
    <p:sldId id="403" r:id="rId15"/>
    <p:sldId id="404" r:id="rId16"/>
    <p:sldId id="406" r:id="rId17"/>
    <p:sldId id="408" r:id="rId18"/>
    <p:sldId id="407" r:id="rId19"/>
    <p:sldId id="409" r:id="rId20"/>
    <p:sldId id="257" r:id="rId21"/>
    <p:sldId id="258" r:id="rId22"/>
    <p:sldId id="259" r:id="rId23"/>
    <p:sldId id="277" r:id="rId24"/>
    <p:sldId id="279" r:id="rId25"/>
    <p:sldId id="280" r:id="rId26"/>
    <p:sldId id="284" r:id="rId27"/>
    <p:sldId id="285" r:id="rId28"/>
    <p:sldId id="281" r:id="rId29"/>
    <p:sldId id="282" r:id="rId30"/>
    <p:sldId id="283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300" r:id="rId42"/>
    <p:sldId id="296" r:id="rId43"/>
    <p:sldId id="301" r:id="rId44"/>
    <p:sldId id="297" r:id="rId45"/>
    <p:sldId id="302" r:id="rId46"/>
    <p:sldId id="298" r:id="rId47"/>
    <p:sldId id="303" r:id="rId48"/>
    <p:sldId id="299" r:id="rId49"/>
    <p:sldId id="304" r:id="rId50"/>
    <p:sldId id="305" r:id="rId51"/>
    <p:sldId id="306" r:id="rId52"/>
    <p:sldId id="307" r:id="rId53"/>
    <p:sldId id="308" r:id="rId54"/>
    <p:sldId id="309" r:id="rId55"/>
    <p:sldId id="260" r:id="rId56"/>
    <p:sldId id="310" r:id="rId57"/>
    <p:sldId id="311" r:id="rId58"/>
    <p:sldId id="313" r:id="rId59"/>
    <p:sldId id="312" r:id="rId60"/>
    <p:sldId id="314" r:id="rId61"/>
    <p:sldId id="315" r:id="rId62"/>
    <p:sldId id="316" r:id="rId63"/>
    <p:sldId id="461" r:id="rId64"/>
    <p:sldId id="263" r:id="rId65"/>
    <p:sldId id="463" r:id="rId66"/>
    <p:sldId id="464" r:id="rId67"/>
    <p:sldId id="466" r:id="rId68"/>
    <p:sldId id="261" r:id="rId69"/>
    <p:sldId id="317" r:id="rId70"/>
    <p:sldId id="462" r:id="rId71"/>
    <p:sldId id="467" r:id="rId72"/>
    <p:sldId id="454" r:id="rId73"/>
    <p:sldId id="273" r:id="rId74"/>
    <p:sldId id="329" r:id="rId75"/>
    <p:sldId id="411" r:id="rId76"/>
    <p:sldId id="412" r:id="rId77"/>
    <p:sldId id="397" r:id="rId7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74706" autoAdjust="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最佳的成本函數是很難設計的</a:t>
            </a:r>
            <a:endParaRPr lang="en-US" altLang="zh-TW" dirty="0"/>
          </a:p>
          <a:p>
            <a:r>
              <a:rPr lang="zh-TW" altLang="en-US" dirty="0"/>
              <a:t>通常會高估或低估成本</a:t>
            </a:r>
            <a:endParaRPr lang="en-US" altLang="zh-TW" dirty="0"/>
          </a:p>
          <a:p>
            <a:r>
              <a:rPr lang="zh-TW" altLang="en-US" dirty="0"/>
              <a:t>而高估帶來的風險是可能找不到最佳解</a:t>
            </a:r>
            <a:endParaRPr lang="en-US" altLang="zh-TW" dirty="0"/>
          </a:p>
          <a:p>
            <a:r>
              <a:rPr lang="zh-TW" altLang="en-US" dirty="0"/>
              <a:t>低估的缺點是可能需要花比較多時間</a:t>
            </a:r>
            <a:endParaRPr lang="en-US" altLang="zh-TW" dirty="0"/>
          </a:p>
          <a:p>
            <a:r>
              <a:rPr lang="zh-TW" altLang="en-US" dirty="0"/>
              <a:t>大家可以根據你的需求設計自己要的函數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88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/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/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/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/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/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t>9/20/2023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ight Triangle 6"/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5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video" Target="../media/media6.mp4"/><Relationship Id="rId5" Type="http://schemas.microsoft.com/office/2007/relationships/media" Target="../media/media6.mp4"/><Relationship Id="rId4" Type="http://schemas.openxmlformats.org/officeDocument/2006/relationships/video" Target="../media/media5.mp4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70" name="Group 10"/>
          <p:cNvGrpSpPr>
            <a:grpSpLocks noGrp="1" noUngrp="1" noRot="1" noChangeAspect="1" noMove="1" noResize="1"/>
          </p:cNvGrpSpPr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13"/>
            <p:cNvCxnSpPr/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14"/>
            <p:cNvCxnSpPr/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15"/>
            <p:cNvCxnSpPr/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17"/>
            <p:cNvCxnSpPr/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18"/>
            <p:cNvCxnSpPr/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19"/>
            <p:cNvCxnSpPr/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20"/>
            <p:cNvCxnSpPr/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4225" y="746840"/>
            <a:ext cx="5402454" cy="2510445"/>
          </a:xfrm>
        </p:spPr>
        <p:txBody>
          <a:bodyPr>
            <a:normAutofit/>
          </a:bodyPr>
          <a:lstStyle/>
          <a:p>
            <a:r>
              <a:rPr lang="en-US" altLang="zh-TW" dirty="0"/>
              <a:t>A</a:t>
            </a:r>
            <a:r>
              <a:rPr lang="zh-TW" altLang="en-US" dirty="0"/>
              <a:t>* </a:t>
            </a:r>
            <a:r>
              <a:rPr lang="en-US" altLang="zh-TW" dirty="0"/>
              <a:t>searching algorithm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84225" y="3425899"/>
            <a:ext cx="5185297" cy="2309737"/>
          </a:xfrm>
        </p:spPr>
        <p:txBody>
          <a:bodyPr>
            <a:normAutofit/>
          </a:bodyPr>
          <a:lstStyle/>
          <a:p>
            <a:r>
              <a:rPr lang="en-US" altLang="zh-TW" dirty="0"/>
              <a:t>M113010187 </a:t>
            </a:r>
            <a:r>
              <a:rPr lang="zh-TW" altLang="en-US" dirty="0"/>
              <a:t>陳智熙</a:t>
            </a:r>
            <a:endParaRPr lang="en-US" altLang="zh-TW" dirty="0"/>
          </a:p>
          <a:p>
            <a:r>
              <a:rPr lang="en-US" altLang="zh-TW" dirty="0"/>
              <a:t>M123010095</a:t>
            </a:r>
            <a:r>
              <a:rPr lang="zh-TW" altLang="en-US" dirty="0"/>
              <a:t> 謝秉恆</a:t>
            </a:r>
            <a:endParaRPr lang="en-US" altLang="zh-TW" dirty="0"/>
          </a:p>
          <a:p>
            <a:r>
              <a:rPr lang="en-US" altLang="zh-TW" dirty="0"/>
              <a:t>M113010105</a:t>
            </a:r>
            <a:r>
              <a:rPr lang="zh-TW" altLang="en-US" dirty="0"/>
              <a:t> 盧冠羽</a:t>
            </a:r>
            <a:endParaRPr lang="en-US" altLang="zh-TW" dirty="0"/>
          </a:p>
          <a:p>
            <a:r>
              <a:rPr lang="en-US" altLang="zh-TW" dirty="0"/>
              <a:t>M113010104</a:t>
            </a:r>
            <a:r>
              <a:rPr lang="zh-TW" altLang="en-US" dirty="0"/>
              <a:t> 洪琮閔 </a:t>
            </a:r>
          </a:p>
          <a:p>
            <a:endParaRPr lang="zh-TW" altLang="en-US" dirty="0"/>
          </a:p>
        </p:txBody>
      </p:sp>
      <p:sp>
        <p:nvSpPr>
          <p:cNvPr id="44" name="Right Triangle 4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3500000">
            <a:off x="-279642" y="2600449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8" name="Picture 3" descr="抽象的遺傳概念"/>
          <p:cNvPicPr>
            <a:picLocks noChangeAspect="1"/>
          </p:cNvPicPr>
          <p:nvPr/>
        </p:nvPicPr>
        <p:blipFill rotWithShape="1">
          <a:blip r:embed="rId2"/>
          <a:srcRect l="7873" r="2880"/>
          <a:stretch>
            <a:fillRect/>
          </a:stretch>
        </p:blipFill>
        <p:spPr>
          <a:xfrm>
            <a:off x="6062050" y="-1554"/>
            <a:ext cx="6120571" cy="6857999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09662" y="312735"/>
            <a:ext cx="10325000" cy="1044143"/>
          </a:xfrm>
        </p:spPr>
        <p:txBody>
          <a:bodyPr/>
          <a:lstStyle/>
          <a:p>
            <a:r>
              <a:rPr lang="en-US" altLang="zh-TW" dirty="0"/>
              <a:t>Dijkstra's algorithm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838200" y="1690688"/>
            <a:ext cx="100679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一種單一頂點到所有頂點的最短路徑演算法。也是找最小成本擴張樹</a:t>
            </a:r>
            <a:r>
              <a:rPr lang="en-US" altLang="zh-TW" sz="2800" dirty="0"/>
              <a:t>(MST)</a:t>
            </a:r>
            <a:r>
              <a:rPr lang="zh-TW" altLang="en-US" sz="2800" dirty="0"/>
              <a:t>的方法。</a:t>
            </a:r>
            <a:endParaRPr lang="en-US" altLang="zh-TW" sz="28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838200" y="2914650"/>
            <a:ext cx="1094841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演算法：</a:t>
            </a:r>
            <a:r>
              <a:rPr lang="en-US" altLang="zh-TW" sz="2800" dirty="0"/>
              <a:t>	(</a:t>
            </a:r>
            <a:r>
              <a:rPr lang="zh-TW" altLang="en-US" sz="2800" dirty="0"/>
              <a:t>集合</a:t>
            </a:r>
            <a:r>
              <a:rPr lang="en-US" altLang="zh-TW" sz="2800" dirty="0"/>
              <a:t>S</a:t>
            </a:r>
            <a:r>
              <a:rPr lang="zh-TW" altLang="en-US" sz="2800" dirty="0"/>
              <a:t>內已有所有頂點，陣列</a:t>
            </a:r>
            <a:r>
              <a:rPr lang="en-US" altLang="zh-TW" sz="2800" dirty="0"/>
              <a:t>M</a:t>
            </a:r>
            <a:r>
              <a:rPr lang="zh-TW" altLang="en-US" sz="2800" dirty="0"/>
              <a:t>紀錄起點到其他點的成本</a:t>
            </a:r>
            <a:r>
              <a:rPr lang="en-US" altLang="zh-TW" sz="2800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/>
              <a:t>從</a:t>
            </a:r>
            <a:r>
              <a:rPr lang="en-US" altLang="zh-TW" sz="2800" dirty="0"/>
              <a:t>S</a:t>
            </a:r>
            <a:r>
              <a:rPr lang="zh-TW" altLang="en-US" sz="2800" dirty="0"/>
              <a:t>中選擇一個頂點。</a:t>
            </a:r>
            <a:endParaRPr lang="en-US" altLang="zh-TW" sz="2800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/>
              <a:t>將上個步驟選的點的目前成本加上到其他點的成本，若有小於則覆蓋紀錄在</a:t>
            </a:r>
            <a:r>
              <a:rPr lang="en-US" altLang="zh-TW" sz="2800" dirty="0"/>
              <a:t>M</a:t>
            </a:r>
            <a:r>
              <a:rPr lang="zh-TW" altLang="en-US" sz="2800" dirty="0"/>
              <a:t>中。</a:t>
            </a:r>
            <a:endParaRPr lang="en-US" altLang="zh-TW" sz="2800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/>
              <a:t>選擇</a:t>
            </a:r>
            <a:r>
              <a:rPr lang="en-US" altLang="zh-TW" sz="2800" dirty="0"/>
              <a:t>M</a:t>
            </a:r>
            <a:r>
              <a:rPr lang="zh-TW" altLang="en-US" sz="2800" dirty="0"/>
              <a:t>中成本最小的頂點並將此頂點從</a:t>
            </a:r>
            <a:r>
              <a:rPr lang="en-US" altLang="zh-TW" sz="2800" dirty="0"/>
              <a:t>S</a:t>
            </a:r>
            <a:r>
              <a:rPr lang="zh-TW" altLang="en-US" sz="2800" dirty="0"/>
              <a:t>中移除。</a:t>
            </a:r>
            <a:endParaRPr lang="en-US" altLang="zh-TW" sz="2800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/>
              <a:t>用</a:t>
            </a:r>
            <a:r>
              <a:rPr lang="en-US" altLang="zh-TW" sz="2800" dirty="0"/>
              <a:t>3.</a:t>
            </a:r>
            <a:r>
              <a:rPr lang="zh-TW" altLang="en-US" sz="2800" dirty="0"/>
              <a:t>選的點重複</a:t>
            </a:r>
            <a:r>
              <a:rPr lang="en-US" altLang="zh-TW" sz="2800" dirty="0"/>
              <a:t>2.</a:t>
            </a:r>
            <a:r>
              <a:rPr lang="zh-TW" altLang="en-US" sz="2800" dirty="0"/>
              <a:t>，直到</a:t>
            </a:r>
            <a:r>
              <a:rPr lang="en-US" altLang="zh-TW" sz="2800" dirty="0"/>
              <a:t>S</a:t>
            </a:r>
            <a:r>
              <a:rPr lang="zh-TW" altLang="en-US" sz="2800" dirty="0"/>
              <a:t>為空集合。</a:t>
            </a:r>
            <a:endParaRPr lang="en-US" altLang="zh-TW" sz="2800" dirty="0"/>
          </a:p>
          <a:p>
            <a:pPr marL="514350" indent="-514350">
              <a:buFont typeface="+mj-lt"/>
              <a:buAutoNum type="arabicPeriod"/>
            </a:pPr>
            <a:r>
              <a:rPr lang="en-US" altLang="zh-TW" sz="2800" dirty="0"/>
              <a:t>M</a:t>
            </a:r>
            <a:r>
              <a:rPr lang="zh-TW" altLang="en-US" sz="2800" dirty="0"/>
              <a:t>即是起點到其他點的最小成本。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2684097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Vertex :</a:t>
            </a:r>
            <a:r>
              <a:rPr lang="zh-TW" altLang="en-US" dirty="0"/>
              <a:t>紀錄狀態，如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A</a:t>
            </a:r>
            <a:r>
              <a:rPr lang="zh-TW" altLang="en-US" dirty="0"/>
              <a:t>、</a:t>
            </a:r>
            <a:r>
              <a:rPr lang="en-US" altLang="zh-TW" dirty="0"/>
              <a:t>B</a:t>
            </a:r>
            <a:r>
              <a:rPr lang="zh-TW" altLang="en-US" dirty="0"/>
              <a:t>、</a:t>
            </a:r>
            <a:r>
              <a:rPr lang="en-US" altLang="zh-TW" dirty="0"/>
              <a:t>C…</a:t>
            </a:r>
          </a:p>
          <a:p>
            <a:r>
              <a:rPr lang="en-US" dirty="0"/>
              <a:t>Edge</a:t>
            </a:r>
            <a:r>
              <a:rPr lang="en-US" altLang="zh-TW" dirty="0"/>
              <a:t>:</a:t>
            </a:r>
            <a:r>
              <a:rPr lang="zh-TW" altLang="en-US" dirty="0"/>
              <a:t> 紀錄狀態和狀態之間的成本，如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2</a:t>
            </a:r>
            <a:r>
              <a:rPr lang="zh-TW" altLang="en-US" dirty="0"/>
              <a:t>、</a:t>
            </a:r>
            <a:r>
              <a:rPr lang="en-US" altLang="zh-TW" dirty="0"/>
              <a:t>12</a:t>
            </a:r>
          </a:p>
          <a:p>
            <a:endParaRPr lang="en-US" dirty="0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9FFE0C32-A16B-33D9-B233-099C0E4D7298}"/>
              </a:ext>
            </a:extLst>
          </p:cNvPr>
          <p:cNvGrpSpPr/>
          <p:nvPr/>
        </p:nvGrpSpPr>
        <p:grpSpPr>
          <a:xfrm>
            <a:off x="6165260" y="2382551"/>
            <a:ext cx="4995686" cy="3819692"/>
            <a:chOff x="6165260" y="2382551"/>
            <a:chExt cx="4995686" cy="3819692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D069F623-D4F3-2D9B-81C6-07474D459EED}"/>
                </a:ext>
              </a:extLst>
            </p:cNvPr>
            <p:cNvGrpSpPr/>
            <p:nvPr/>
          </p:nvGrpSpPr>
          <p:grpSpPr>
            <a:xfrm>
              <a:off x="6165260" y="2382551"/>
              <a:ext cx="4850819" cy="3749498"/>
              <a:chOff x="662082" y="80924"/>
              <a:chExt cx="3807945" cy="2983904"/>
            </a:xfrm>
          </p:grpSpPr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D9C04A57-0FE9-B938-EBB4-50FC025DDADA}"/>
                  </a:ext>
                </a:extLst>
              </p:cNvPr>
              <p:cNvSpPr txBox="1"/>
              <p:nvPr/>
            </p:nvSpPr>
            <p:spPr>
              <a:xfrm>
                <a:off x="1839788" y="1325016"/>
                <a:ext cx="583652" cy="563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4000" dirty="0"/>
                  <a:t>10</a:t>
                </a:r>
                <a:endParaRPr lang="zh-TW" altLang="en-US" sz="4000" dirty="0"/>
              </a:p>
            </p:txBody>
          </p:sp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2996DBC3-A2D7-D6FD-F32C-9A0A036E9E33}"/>
                  </a:ext>
                </a:extLst>
              </p:cNvPr>
              <p:cNvSpPr txBox="1"/>
              <p:nvPr/>
            </p:nvSpPr>
            <p:spPr>
              <a:xfrm>
                <a:off x="1287023" y="2020779"/>
                <a:ext cx="336982" cy="5831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4000" dirty="0"/>
                  <a:t>2</a:t>
                </a:r>
                <a:endParaRPr lang="zh-TW" altLang="en-US" sz="4000" dirty="0"/>
              </a:p>
            </p:txBody>
          </p:sp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95D5D26B-A7AD-1264-7182-C72B37BD2612}"/>
                  </a:ext>
                </a:extLst>
              </p:cNvPr>
              <p:cNvSpPr txBox="1"/>
              <p:nvPr/>
            </p:nvSpPr>
            <p:spPr>
              <a:xfrm>
                <a:off x="1160917" y="445870"/>
                <a:ext cx="603590" cy="563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4000" dirty="0"/>
                  <a:t>12</a:t>
                </a:r>
                <a:endParaRPr lang="zh-TW" altLang="en-US" sz="4000" dirty="0"/>
              </a:p>
            </p:txBody>
          </p:sp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26CB355E-5DC5-5461-960A-44136BB7F615}"/>
                  </a:ext>
                </a:extLst>
              </p:cNvPr>
              <p:cNvSpPr txBox="1"/>
              <p:nvPr/>
            </p:nvSpPr>
            <p:spPr>
              <a:xfrm>
                <a:off x="2912081" y="1442628"/>
                <a:ext cx="49563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4000" dirty="0"/>
                  <a:t>1</a:t>
                </a:r>
                <a:endParaRPr lang="zh-TW" altLang="en-US" sz="4000" dirty="0"/>
              </a:p>
            </p:txBody>
          </p:sp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CC7851DF-E14E-9D98-8F04-6C97E1103E51}"/>
                  </a:ext>
                </a:extLst>
              </p:cNvPr>
              <p:cNvSpPr txBox="1"/>
              <p:nvPr/>
            </p:nvSpPr>
            <p:spPr>
              <a:xfrm>
                <a:off x="3033201" y="80924"/>
                <a:ext cx="495637" cy="563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4000" dirty="0"/>
                  <a:t>3</a:t>
                </a:r>
                <a:endParaRPr lang="zh-TW" altLang="en-US" sz="4000" dirty="0"/>
              </a:p>
            </p:txBody>
          </p:sp>
          <p:grpSp>
            <p:nvGrpSpPr>
              <p:cNvPr id="10" name="群組 9">
                <a:extLst>
                  <a:ext uri="{FF2B5EF4-FFF2-40B4-BE49-F238E27FC236}">
                    <a16:creationId xmlns:a16="http://schemas.microsoft.com/office/drawing/2014/main" id="{6382A077-AA37-1C81-760C-28EB4574B483}"/>
                  </a:ext>
                </a:extLst>
              </p:cNvPr>
              <p:cNvGrpSpPr/>
              <p:nvPr/>
            </p:nvGrpSpPr>
            <p:grpSpPr>
              <a:xfrm>
                <a:off x="662082" y="148549"/>
                <a:ext cx="3807945" cy="2916279"/>
                <a:chOff x="3919572" y="115261"/>
                <a:chExt cx="3807945" cy="2916279"/>
              </a:xfrm>
            </p:grpSpPr>
            <p:cxnSp>
              <p:nvCxnSpPr>
                <p:cNvPr id="11" name="直線單箭頭接點 10">
                  <a:extLst>
                    <a:ext uri="{FF2B5EF4-FFF2-40B4-BE49-F238E27FC236}">
                      <a16:creationId xmlns:a16="http://schemas.microsoft.com/office/drawing/2014/main" id="{942A3B09-B6BA-4DE7-0365-9A23E4C76C27}"/>
                    </a:ext>
                  </a:extLst>
                </p:cNvPr>
                <p:cNvCxnSpPr>
                  <a:cxnSpLocks/>
                  <a:stCxn id="22" idx="6"/>
                  <a:endCxn id="24" idx="2"/>
                </p:cNvCxnSpPr>
                <p:nvPr/>
              </p:nvCxnSpPr>
              <p:spPr>
                <a:xfrm>
                  <a:off x="6096000" y="2617540"/>
                  <a:ext cx="803517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橢圓 11">
                  <a:extLst>
                    <a:ext uri="{FF2B5EF4-FFF2-40B4-BE49-F238E27FC236}">
                      <a16:creationId xmlns:a16="http://schemas.microsoft.com/office/drawing/2014/main" id="{8838DC1C-3799-DE16-D033-B008BE952A78}"/>
                    </a:ext>
                  </a:extLst>
                </p:cNvPr>
                <p:cNvSpPr/>
                <p:nvPr/>
              </p:nvSpPr>
              <p:spPr>
                <a:xfrm>
                  <a:off x="5266931" y="115261"/>
                  <a:ext cx="828000" cy="8280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/>
                    <a:t>B</a:t>
                  </a:r>
                  <a:endParaRPr lang="zh-TW" altLang="en-US" dirty="0"/>
                </a:p>
              </p:txBody>
            </p:sp>
            <p:grpSp>
              <p:nvGrpSpPr>
                <p:cNvPr id="13" name="群組 12">
                  <a:extLst>
                    <a:ext uri="{FF2B5EF4-FFF2-40B4-BE49-F238E27FC236}">
                      <a16:creationId xmlns:a16="http://schemas.microsoft.com/office/drawing/2014/main" id="{26FB4FBB-5C77-4782-322D-EBCB6E28F81F}"/>
                    </a:ext>
                  </a:extLst>
                </p:cNvPr>
                <p:cNvGrpSpPr/>
                <p:nvPr/>
              </p:nvGrpSpPr>
              <p:grpSpPr>
                <a:xfrm>
                  <a:off x="3919572" y="130533"/>
                  <a:ext cx="3807945" cy="2901007"/>
                  <a:chOff x="5321433" y="777037"/>
                  <a:chExt cx="3807945" cy="2901007"/>
                </a:xfrm>
              </p:grpSpPr>
              <p:cxnSp>
                <p:nvCxnSpPr>
                  <p:cNvPr id="14" name="直線單箭頭接點 13">
                    <a:extLst>
                      <a:ext uri="{FF2B5EF4-FFF2-40B4-BE49-F238E27FC236}">
                        <a16:creationId xmlns:a16="http://schemas.microsoft.com/office/drawing/2014/main" id="{60B8BD31-FCDC-A472-2214-14C1E79811BB}"/>
                      </a:ext>
                    </a:extLst>
                  </p:cNvPr>
                  <p:cNvCxnSpPr>
                    <a:cxnSpLocks/>
                    <a:stCxn id="21" idx="7"/>
                    <a:endCxn id="12" idx="2"/>
                  </p:cNvCxnSpPr>
                  <p:nvPr/>
                </p:nvCxnSpPr>
                <p:spPr>
                  <a:xfrm flipV="1">
                    <a:off x="6028175" y="1175765"/>
                    <a:ext cx="640617" cy="70458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直線單箭頭接點 14">
                    <a:extLst>
                      <a:ext uri="{FF2B5EF4-FFF2-40B4-BE49-F238E27FC236}">
                        <a16:creationId xmlns:a16="http://schemas.microsoft.com/office/drawing/2014/main" id="{6D744FE8-BA49-A948-E468-4CD13ACC9E28}"/>
                      </a:ext>
                    </a:extLst>
                  </p:cNvPr>
                  <p:cNvCxnSpPr>
                    <a:cxnSpLocks/>
                    <a:stCxn id="21" idx="5"/>
                    <a:endCxn id="22" idx="2"/>
                  </p:cNvCxnSpPr>
                  <p:nvPr/>
                </p:nvCxnSpPr>
                <p:spPr>
                  <a:xfrm>
                    <a:off x="6028175" y="2465829"/>
                    <a:ext cx="641686" cy="798215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直線單箭頭接點 15">
                    <a:extLst>
                      <a:ext uri="{FF2B5EF4-FFF2-40B4-BE49-F238E27FC236}">
                        <a16:creationId xmlns:a16="http://schemas.microsoft.com/office/drawing/2014/main" id="{D581113C-E671-593D-D2AE-DB974FD33D2E}"/>
                      </a:ext>
                    </a:extLst>
                  </p:cNvPr>
                  <p:cNvCxnSpPr>
                    <a:cxnSpLocks/>
                    <a:stCxn id="22" idx="0"/>
                    <a:endCxn id="12" idx="4"/>
                  </p:cNvCxnSpPr>
                  <p:nvPr/>
                </p:nvCxnSpPr>
                <p:spPr>
                  <a:xfrm flipH="1" flipV="1">
                    <a:off x="7082792" y="1589765"/>
                    <a:ext cx="1069" cy="1260279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直線單箭頭接點 16">
                    <a:extLst>
                      <a:ext uri="{FF2B5EF4-FFF2-40B4-BE49-F238E27FC236}">
                        <a16:creationId xmlns:a16="http://schemas.microsoft.com/office/drawing/2014/main" id="{929DABB2-E935-56EC-9BA2-0071EBD8C8B7}"/>
                      </a:ext>
                    </a:extLst>
                  </p:cNvPr>
                  <p:cNvCxnSpPr>
                    <a:cxnSpLocks/>
                    <a:stCxn id="24" idx="1"/>
                    <a:endCxn id="12" idx="5"/>
                  </p:cNvCxnSpPr>
                  <p:nvPr/>
                </p:nvCxnSpPr>
                <p:spPr>
                  <a:xfrm flipH="1" flipV="1">
                    <a:off x="7375534" y="1468507"/>
                    <a:ext cx="1047102" cy="1502795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直線單箭頭接點 17">
                    <a:extLst>
                      <a:ext uri="{FF2B5EF4-FFF2-40B4-BE49-F238E27FC236}">
                        <a16:creationId xmlns:a16="http://schemas.microsoft.com/office/drawing/2014/main" id="{7E2DFB32-2111-7ACA-F04A-5FEA75F0E5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828534" y="1572346"/>
                    <a:ext cx="10968" cy="1273009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直線單箭頭接點 18">
                    <a:extLst>
                      <a:ext uri="{FF2B5EF4-FFF2-40B4-BE49-F238E27FC236}">
                        <a16:creationId xmlns:a16="http://schemas.microsoft.com/office/drawing/2014/main" id="{922968EE-1DC3-75EB-A092-EF6BCE3224D8}"/>
                      </a:ext>
                    </a:extLst>
                  </p:cNvPr>
                  <p:cNvCxnSpPr>
                    <a:cxnSpLocks/>
                    <a:stCxn id="12" idx="6"/>
                    <a:endCxn id="23" idx="2"/>
                  </p:cNvCxnSpPr>
                  <p:nvPr/>
                </p:nvCxnSpPr>
                <p:spPr>
                  <a:xfrm>
                    <a:off x="7496792" y="1175765"/>
                    <a:ext cx="804586" cy="15272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直線單箭頭接點 19">
                    <a:extLst>
                      <a:ext uri="{FF2B5EF4-FFF2-40B4-BE49-F238E27FC236}">
                        <a16:creationId xmlns:a16="http://schemas.microsoft.com/office/drawing/2014/main" id="{A9FB456C-681E-170D-0B24-A3D6121E2B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560594" y="1574839"/>
                    <a:ext cx="0" cy="1290097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" name="橢圓 20">
                    <a:extLst>
                      <a:ext uri="{FF2B5EF4-FFF2-40B4-BE49-F238E27FC236}">
                        <a16:creationId xmlns:a16="http://schemas.microsoft.com/office/drawing/2014/main" id="{E8680311-7944-3C1A-1D6B-70F8E0573764}"/>
                      </a:ext>
                    </a:extLst>
                  </p:cNvPr>
                  <p:cNvSpPr/>
                  <p:nvPr/>
                </p:nvSpPr>
                <p:spPr>
                  <a:xfrm>
                    <a:off x="5321433" y="1759087"/>
                    <a:ext cx="828000" cy="8280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/>
                      <a:t>A</a:t>
                    </a:r>
                    <a:endParaRPr lang="zh-TW" altLang="en-US" dirty="0"/>
                  </a:p>
                </p:txBody>
              </p:sp>
              <p:sp>
                <p:nvSpPr>
                  <p:cNvPr id="22" name="橢圓 21">
                    <a:extLst>
                      <a:ext uri="{FF2B5EF4-FFF2-40B4-BE49-F238E27FC236}">
                        <a16:creationId xmlns:a16="http://schemas.microsoft.com/office/drawing/2014/main" id="{CE5B8F14-6031-1430-D4C2-5FFD80DAAE7E}"/>
                      </a:ext>
                    </a:extLst>
                  </p:cNvPr>
                  <p:cNvSpPr/>
                  <p:nvPr/>
                </p:nvSpPr>
                <p:spPr>
                  <a:xfrm>
                    <a:off x="6669861" y="2850044"/>
                    <a:ext cx="828000" cy="8280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/>
                      <a:t>D</a:t>
                    </a:r>
                    <a:endParaRPr lang="zh-TW" altLang="en-US" dirty="0"/>
                  </a:p>
                </p:txBody>
              </p:sp>
              <p:sp>
                <p:nvSpPr>
                  <p:cNvPr id="23" name="橢圓 22">
                    <a:extLst>
                      <a:ext uri="{FF2B5EF4-FFF2-40B4-BE49-F238E27FC236}">
                        <a16:creationId xmlns:a16="http://schemas.microsoft.com/office/drawing/2014/main" id="{39396CF3-E9E5-FF74-A624-B63B7BB01317}"/>
                      </a:ext>
                    </a:extLst>
                  </p:cNvPr>
                  <p:cNvSpPr/>
                  <p:nvPr/>
                </p:nvSpPr>
                <p:spPr>
                  <a:xfrm>
                    <a:off x="8301378" y="777037"/>
                    <a:ext cx="828000" cy="8280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/>
                      <a:t>C</a:t>
                    </a:r>
                    <a:endParaRPr lang="zh-TW" altLang="en-US" dirty="0"/>
                  </a:p>
                </p:txBody>
              </p:sp>
              <p:sp>
                <p:nvSpPr>
                  <p:cNvPr id="24" name="橢圓 23">
                    <a:extLst>
                      <a:ext uri="{FF2B5EF4-FFF2-40B4-BE49-F238E27FC236}">
                        <a16:creationId xmlns:a16="http://schemas.microsoft.com/office/drawing/2014/main" id="{DB848B8A-F9CE-1CFF-9A6E-E8D0DE68061F}"/>
                      </a:ext>
                    </a:extLst>
                  </p:cNvPr>
                  <p:cNvSpPr/>
                  <p:nvPr/>
                </p:nvSpPr>
                <p:spPr>
                  <a:xfrm>
                    <a:off x="8301378" y="2850044"/>
                    <a:ext cx="828000" cy="8280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/>
                      <a:t>E</a:t>
                    </a:r>
                    <a:endParaRPr lang="zh-TW" altLang="en-US" dirty="0"/>
                  </a:p>
                </p:txBody>
              </p:sp>
            </p:grpSp>
          </p:grpSp>
        </p:grp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56A4BB68-49D0-EE3F-9F36-F15B176C76AB}"/>
                </a:ext>
              </a:extLst>
            </p:cNvPr>
            <p:cNvSpPr txBox="1"/>
            <p:nvPr/>
          </p:nvSpPr>
          <p:spPr>
            <a:xfrm>
              <a:off x="9891732" y="3880938"/>
              <a:ext cx="5070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dirty="0"/>
                <a:t>3</a:t>
              </a:r>
              <a:endParaRPr lang="zh-TW" altLang="en-US" sz="4000" dirty="0"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92AD3010-7E1A-008F-B7B6-BCA2D434DCBC}"/>
                </a:ext>
              </a:extLst>
            </p:cNvPr>
            <p:cNvSpPr txBox="1"/>
            <p:nvPr/>
          </p:nvSpPr>
          <p:spPr>
            <a:xfrm>
              <a:off x="10631972" y="3898984"/>
              <a:ext cx="52897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dirty="0"/>
                <a:t>9</a:t>
              </a:r>
              <a:endParaRPr lang="zh-TW" altLang="en-US" sz="4000" dirty="0"/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ED7015B1-697F-E190-271E-5196D309D35E}"/>
                </a:ext>
              </a:extLst>
            </p:cNvPr>
            <p:cNvSpPr txBox="1"/>
            <p:nvPr/>
          </p:nvSpPr>
          <p:spPr>
            <a:xfrm>
              <a:off x="9185753" y="5494357"/>
              <a:ext cx="5587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dirty="0"/>
                <a:t>5</a:t>
              </a:r>
              <a:endParaRPr lang="zh-TW" altLang="en-US" sz="4000" dirty="0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BE821A-4EA0-4303-CCAB-655F8283D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問題描述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75114F-C8A8-5FDC-B57F-C12041C04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找到狀態</a:t>
            </a:r>
            <a:r>
              <a:rPr lang="en-US" altLang="zh-TW" dirty="0"/>
              <a:t>A</a:t>
            </a:r>
            <a:r>
              <a:rPr lang="zh-TW" altLang="en-US" dirty="0"/>
              <a:t>到不同狀態</a:t>
            </a:r>
            <a:r>
              <a:rPr lang="en-US" altLang="zh-TW" dirty="0"/>
              <a:t>(B</a:t>
            </a:r>
            <a:r>
              <a:rPr lang="zh-TW" altLang="en-US" dirty="0"/>
              <a:t>、</a:t>
            </a:r>
            <a:r>
              <a:rPr lang="en-US" altLang="zh-TW" dirty="0"/>
              <a:t>C…)</a:t>
            </a:r>
            <a:r>
              <a:rPr lang="zh-TW" altLang="en-US" dirty="0"/>
              <a:t>的最小成本。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CADE427-FF97-E751-83A8-379230DD43A0}"/>
              </a:ext>
            </a:extLst>
          </p:cNvPr>
          <p:cNvGrpSpPr/>
          <p:nvPr/>
        </p:nvGrpSpPr>
        <p:grpSpPr>
          <a:xfrm>
            <a:off x="6020393" y="1519154"/>
            <a:ext cx="4995686" cy="3819692"/>
            <a:chOff x="6165260" y="2382551"/>
            <a:chExt cx="4995686" cy="3819692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9EF255E5-6DF1-7C38-AF02-6F9E0AE185A8}"/>
                </a:ext>
              </a:extLst>
            </p:cNvPr>
            <p:cNvGrpSpPr/>
            <p:nvPr/>
          </p:nvGrpSpPr>
          <p:grpSpPr>
            <a:xfrm>
              <a:off x="6165260" y="2382551"/>
              <a:ext cx="4850819" cy="3749498"/>
              <a:chOff x="662082" y="80924"/>
              <a:chExt cx="3807945" cy="2983904"/>
            </a:xfrm>
          </p:grpSpPr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32848E15-D12A-FCE4-2CDF-8E5FD5FCC21D}"/>
                  </a:ext>
                </a:extLst>
              </p:cNvPr>
              <p:cNvSpPr txBox="1"/>
              <p:nvPr/>
            </p:nvSpPr>
            <p:spPr>
              <a:xfrm>
                <a:off x="1839788" y="1325016"/>
                <a:ext cx="583652" cy="563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4000" dirty="0"/>
                  <a:t>10</a:t>
                </a:r>
                <a:endParaRPr lang="zh-TW" altLang="en-US" sz="4000" dirty="0"/>
              </a:p>
            </p:txBody>
          </p:sp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A403C8F4-C52F-3F16-3C2A-FA0BED69F974}"/>
                  </a:ext>
                </a:extLst>
              </p:cNvPr>
              <p:cNvSpPr txBox="1"/>
              <p:nvPr/>
            </p:nvSpPr>
            <p:spPr>
              <a:xfrm>
                <a:off x="1287023" y="2020779"/>
                <a:ext cx="336982" cy="5831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4000" dirty="0"/>
                  <a:t>2</a:t>
                </a:r>
                <a:endParaRPr lang="zh-TW" altLang="en-US" sz="4000" dirty="0"/>
              </a:p>
            </p:txBody>
          </p:sp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3D7485DC-781F-8373-6961-30CA2166015B}"/>
                  </a:ext>
                </a:extLst>
              </p:cNvPr>
              <p:cNvSpPr txBox="1"/>
              <p:nvPr/>
            </p:nvSpPr>
            <p:spPr>
              <a:xfrm>
                <a:off x="1160917" y="445870"/>
                <a:ext cx="603590" cy="563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4000" dirty="0"/>
                  <a:t>12</a:t>
                </a:r>
                <a:endParaRPr lang="zh-TW" altLang="en-US" sz="4000" dirty="0"/>
              </a:p>
            </p:txBody>
          </p:sp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EFE42179-05C2-4015-2DEF-AE7C4B1D9377}"/>
                  </a:ext>
                </a:extLst>
              </p:cNvPr>
              <p:cNvSpPr txBox="1"/>
              <p:nvPr/>
            </p:nvSpPr>
            <p:spPr>
              <a:xfrm>
                <a:off x="2912081" y="1442628"/>
                <a:ext cx="49563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4000" dirty="0"/>
                  <a:t>1</a:t>
                </a:r>
                <a:endParaRPr lang="zh-TW" altLang="en-US" sz="4000" dirty="0"/>
              </a:p>
            </p:txBody>
          </p:sp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66450CD5-E2EA-DBF0-F714-6C5A6582771C}"/>
                  </a:ext>
                </a:extLst>
              </p:cNvPr>
              <p:cNvSpPr txBox="1"/>
              <p:nvPr/>
            </p:nvSpPr>
            <p:spPr>
              <a:xfrm>
                <a:off x="3033201" y="80924"/>
                <a:ext cx="495637" cy="563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4000" dirty="0"/>
                  <a:t>3</a:t>
                </a:r>
                <a:endParaRPr lang="zh-TW" altLang="en-US" sz="4000" dirty="0"/>
              </a:p>
            </p:txBody>
          </p:sp>
          <p:grpSp>
            <p:nvGrpSpPr>
              <p:cNvPr id="14" name="群組 13">
                <a:extLst>
                  <a:ext uri="{FF2B5EF4-FFF2-40B4-BE49-F238E27FC236}">
                    <a16:creationId xmlns:a16="http://schemas.microsoft.com/office/drawing/2014/main" id="{041B9A2B-FFBB-902F-5F9B-C34E14381903}"/>
                  </a:ext>
                </a:extLst>
              </p:cNvPr>
              <p:cNvGrpSpPr/>
              <p:nvPr/>
            </p:nvGrpSpPr>
            <p:grpSpPr>
              <a:xfrm>
                <a:off x="662082" y="148549"/>
                <a:ext cx="3807945" cy="2916279"/>
                <a:chOff x="3919572" y="115261"/>
                <a:chExt cx="3807945" cy="2916279"/>
              </a:xfrm>
            </p:grpSpPr>
            <p:cxnSp>
              <p:nvCxnSpPr>
                <p:cNvPr id="15" name="直線單箭頭接點 14">
                  <a:extLst>
                    <a:ext uri="{FF2B5EF4-FFF2-40B4-BE49-F238E27FC236}">
                      <a16:creationId xmlns:a16="http://schemas.microsoft.com/office/drawing/2014/main" id="{CA43AF48-4F56-4232-2D45-BE77615A6493}"/>
                    </a:ext>
                  </a:extLst>
                </p:cNvPr>
                <p:cNvCxnSpPr>
                  <a:cxnSpLocks/>
                  <a:stCxn id="26" idx="6"/>
                  <a:endCxn id="28" idx="2"/>
                </p:cNvCxnSpPr>
                <p:nvPr/>
              </p:nvCxnSpPr>
              <p:spPr>
                <a:xfrm>
                  <a:off x="6096000" y="2617540"/>
                  <a:ext cx="803517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橢圓 15">
                  <a:extLst>
                    <a:ext uri="{FF2B5EF4-FFF2-40B4-BE49-F238E27FC236}">
                      <a16:creationId xmlns:a16="http://schemas.microsoft.com/office/drawing/2014/main" id="{2729FEDF-40C1-C4F2-AF12-704316E67186}"/>
                    </a:ext>
                  </a:extLst>
                </p:cNvPr>
                <p:cNvSpPr/>
                <p:nvPr/>
              </p:nvSpPr>
              <p:spPr>
                <a:xfrm>
                  <a:off x="5266931" y="115261"/>
                  <a:ext cx="828000" cy="8280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/>
                    <a:t>B</a:t>
                  </a:r>
                  <a:endParaRPr lang="zh-TW" altLang="en-US" dirty="0"/>
                </a:p>
              </p:txBody>
            </p:sp>
            <p:grpSp>
              <p:nvGrpSpPr>
                <p:cNvPr id="17" name="群組 16">
                  <a:extLst>
                    <a:ext uri="{FF2B5EF4-FFF2-40B4-BE49-F238E27FC236}">
                      <a16:creationId xmlns:a16="http://schemas.microsoft.com/office/drawing/2014/main" id="{D4D906BF-EFB4-79CA-0D66-A64A5E6E64E3}"/>
                    </a:ext>
                  </a:extLst>
                </p:cNvPr>
                <p:cNvGrpSpPr/>
                <p:nvPr/>
              </p:nvGrpSpPr>
              <p:grpSpPr>
                <a:xfrm>
                  <a:off x="3919572" y="130533"/>
                  <a:ext cx="3807945" cy="2901007"/>
                  <a:chOff x="5321433" y="777037"/>
                  <a:chExt cx="3807945" cy="2901007"/>
                </a:xfrm>
              </p:grpSpPr>
              <p:cxnSp>
                <p:nvCxnSpPr>
                  <p:cNvPr id="18" name="直線單箭頭接點 17">
                    <a:extLst>
                      <a:ext uri="{FF2B5EF4-FFF2-40B4-BE49-F238E27FC236}">
                        <a16:creationId xmlns:a16="http://schemas.microsoft.com/office/drawing/2014/main" id="{E15F43C9-ED9D-A474-A974-BBFE3697B50F}"/>
                      </a:ext>
                    </a:extLst>
                  </p:cNvPr>
                  <p:cNvCxnSpPr>
                    <a:cxnSpLocks/>
                    <a:stCxn id="25" idx="7"/>
                    <a:endCxn id="16" idx="2"/>
                  </p:cNvCxnSpPr>
                  <p:nvPr/>
                </p:nvCxnSpPr>
                <p:spPr>
                  <a:xfrm flipV="1">
                    <a:off x="6028175" y="1175765"/>
                    <a:ext cx="640617" cy="70458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直線單箭頭接點 18">
                    <a:extLst>
                      <a:ext uri="{FF2B5EF4-FFF2-40B4-BE49-F238E27FC236}">
                        <a16:creationId xmlns:a16="http://schemas.microsoft.com/office/drawing/2014/main" id="{B50A9981-0BFE-D566-976E-5D671C8F8504}"/>
                      </a:ext>
                    </a:extLst>
                  </p:cNvPr>
                  <p:cNvCxnSpPr>
                    <a:cxnSpLocks/>
                    <a:stCxn id="25" idx="5"/>
                    <a:endCxn id="26" idx="2"/>
                  </p:cNvCxnSpPr>
                  <p:nvPr/>
                </p:nvCxnSpPr>
                <p:spPr>
                  <a:xfrm>
                    <a:off x="6028175" y="2465829"/>
                    <a:ext cx="641686" cy="798215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直線單箭頭接點 19">
                    <a:extLst>
                      <a:ext uri="{FF2B5EF4-FFF2-40B4-BE49-F238E27FC236}">
                        <a16:creationId xmlns:a16="http://schemas.microsoft.com/office/drawing/2014/main" id="{45126D27-421E-F588-7DBF-A2234A90EBDE}"/>
                      </a:ext>
                    </a:extLst>
                  </p:cNvPr>
                  <p:cNvCxnSpPr>
                    <a:cxnSpLocks/>
                    <a:stCxn id="26" idx="0"/>
                    <a:endCxn id="16" idx="4"/>
                  </p:cNvCxnSpPr>
                  <p:nvPr/>
                </p:nvCxnSpPr>
                <p:spPr>
                  <a:xfrm flipH="1" flipV="1">
                    <a:off x="7082792" y="1589765"/>
                    <a:ext cx="1069" cy="1260279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直線單箭頭接點 20">
                    <a:extLst>
                      <a:ext uri="{FF2B5EF4-FFF2-40B4-BE49-F238E27FC236}">
                        <a16:creationId xmlns:a16="http://schemas.microsoft.com/office/drawing/2014/main" id="{C26B1167-511B-CF5C-A6EB-68C821BE2F4C}"/>
                      </a:ext>
                    </a:extLst>
                  </p:cNvPr>
                  <p:cNvCxnSpPr>
                    <a:cxnSpLocks/>
                    <a:stCxn id="28" idx="1"/>
                    <a:endCxn id="16" idx="5"/>
                  </p:cNvCxnSpPr>
                  <p:nvPr/>
                </p:nvCxnSpPr>
                <p:spPr>
                  <a:xfrm flipH="1" flipV="1">
                    <a:off x="7375534" y="1468507"/>
                    <a:ext cx="1047102" cy="1502795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直線單箭頭接點 21">
                    <a:extLst>
                      <a:ext uri="{FF2B5EF4-FFF2-40B4-BE49-F238E27FC236}">
                        <a16:creationId xmlns:a16="http://schemas.microsoft.com/office/drawing/2014/main" id="{25D817B0-EB12-4AB6-FD12-D18261271D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828534" y="1572346"/>
                    <a:ext cx="10968" cy="1273009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直線單箭頭接點 22">
                    <a:extLst>
                      <a:ext uri="{FF2B5EF4-FFF2-40B4-BE49-F238E27FC236}">
                        <a16:creationId xmlns:a16="http://schemas.microsoft.com/office/drawing/2014/main" id="{CA13C08E-61CE-64FE-346B-07C31C85F136}"/>
                      </a:ext>
                    </a:extLst>
                  </p:cNvPr>
                  <p:cNvCxnSpPr>
                    <a:cxnSpLocks/>
                    <a:stCxn id="16" idx="6"/>
                    <a:endCxn id="27" idx="2"/>
                  </p:cNvCxnSpPr>
                  <p:nvPr/>
                </p:nvCxnSpPr>
                <p:spPr>
                  <a:xfrm>
                    <a:off x="7496792" y="1175765"/>
                    <a:ext cx="804586" cy="15272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直線單箭頭接點 23">
                    <a:extLst>
                      <a:ext uri="{FF2B5EF4-FFF2-40B4-BE49-F238E27FC236}">
                        <a16:creationId xmlns:a16="http://schemas.microsoft.com/office/drawing/2014/main" id="{C0D7706E-772F-0313-62A8-B0BAE3C527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560594" y="1574839"/>
                    <a:ext cx="0" cy="1290097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" name="橢圓 24">
                    <a:extLst>
                      <a:ext uri="{FF2B5EF4-FFF2-40B4-BE49-F238E27FC236}">
                        <a16:creationId xmlns:a16="http://schemas.microsoft.com/office/drawing/2014/main" id="{15510D6B-2599-A7F8-13FA-42DA1DAC2A15}"/>
                      </a:ext>
                    </a:extLst>
                  </p:cNvPr>
                  <p:cNvSpPr/>
                  <p:nvPr/>
                </p:nvSpPr>
                <p:spPr>
                  <a:xfrm>
                    <a:off x="5321433" y="1759087"/>
                    <a:ext cx="828000" cy="8280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/>
                      <a:t>A</a:t>
                    </a:r>
                    <a:endParaRPr lang="zh-TW" altLang="en-US" dirty="0"/>
                  </a:p>
                </p:txBody>
              </p:sp>
              <p:sp>
                <p:nvSpPr>
                  <p:cNvPr id="26" name="橢圓 25">
                    <a:extLst>
                      <a:ext uri="{FF2B5EF4-FFF2-40B4-BE49-F238E27FC236}">
                        <a16:creationId xmlns:a16="http://schemas.microsoft.com/office/drawing/2014/main" id="{9E37C369-B778-7F27-3455-B3567DCCF991}"/>
                      </a:ext>
                    </a:extLst>
                  </p:cNvPr>
                  <p:cNvSpPr/>
                  <p:nvPr/>
                </p:nvSpPr>
                <p:spPr>
                  <a:xfrm>
                    <a:off x="6669861" y="2850044"/>
                    <a:ext cx="828000" cy="8280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/>
                      <a:t>D</a:t>
                    </a:r>
                    <a:endParaRPr lang="zh-TW" altLang="en-US" dirty="0"/>
                  </a:p>
                </p:txBody>
              </p:sp>
              <p:sp>
                <p:nvSpPr>
                  <p:cNvPr id="27" name="橢圓 26">
                    <a:extLst>
                      <a:ext uri="{FF2B5EF4-FFF2-40B4-BE49-F238E27FC236}">
                        <a16:creationId xmlns:a16="http://schemas.microsoft.com/office/drawing/2014/main" id="{3C356577-594A-1A4D-744B-20C3D4A039E2}"/>
                      </a:ext>
                    </a:extLst>
                  </p:cNvPr>
                  <p:cNvSpPr/>
                  <p:nvPr/>
                </p:nvSpPr>
                <p:spPr>
                  <a:xfrm>
                    <a:off x="8301378" y="777037"/>
                    <a:ext cx="828000" cy="8280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/>
                      <a:t>C</a:t>
                    </a:r>
                    <a:endParaRPr lang="zh-TW" altLang="en-US" dirty="0"/>
                  </a:p>
                </p:txBody>
              </p:sp>
              <p:sp>
                <p:nvSpPr>
                  <p:cNvPr id="28" name="橢圓 27">
                    <a:extLst>
                      <a:ext uri="{FF2B5EF4-FFF2-40B4-BE49-F238E27FC236}">
                        <a16:creationId xmlns:a16="http://schemas.microsoft.com/office/drawing/2014/main" id="{FAB931AE-B595-1A4B-1A4C-1E1BF3E41E41}"/>
                      </a:ext>
                    </a:extLst>
                  </p:cNvPr>
                  <p:cNvSpPr/>
                  <p:nvPr/>
                </p:nvSpPr>
                <p:spPr>
                  <a:xfrm>
                    <a:off x="8301378" y="2850044"/>
                    <a:ext cx="828000" cy="8280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/>
                      <a:t>E</a:t>
                    </a:r>
                    <a:endParaRPr lang="zh-TW" altLang="en-US" dirty="0"/>
                  </a:p>
                </p:txBody>
              </p:sp>
            </p:grpSp>
          </p:grpSp>
        </p:grp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3A5878EB-E5CE-32B6-5107-47910DC21FD7}"/>
                </a:ext>
              </a:extLst>
            </p:cNvPr>
            <p:cNvSpPr txBox="1"/>
            <p:nvPr/>
          </p:nvSpPr>
          <p:spPr>
            <a:xfrm>
              <a:off x="9891732" y="3880938"/>
              <a:ext cx="5070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dirty="0"/>
                <a:t>3</a:t>
              </a:r>
              <a:endParaRPr lang="zh-TW" altLang="en-US" sz="4000" dirty="0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C8A09F7F-01BC-3CB7-8AF7-819E2C43CB99}"/>
                </a:ext>
              </a:extLst>
            </p:cNvPr>
            <p:cNvSpPr txBox="1"/>
            <p:nvPr/>
          </p:nvSpPr>
          <p:spPr>
            <a:xfrm>
              <a:off x="10631972" y="3898984"/>
              <a:ext cx="52897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dirty="0"/>
                <a:t>9</a:t>
              </a:r>
              <a:endParaRPr lang="zh-TW" altLang="en-US" sz="4000" dirty="0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24C559DC-58C5-90FE-C813-AFD2F82D5DFD}"/>
                </a:ext>
              </a:extLst>
            </p:cNvPr>
            <p:cNvSpPr txBox="1"/>
            <p:nvPr/>
          </p:nvSpPr>
          <p:spPr>
            <a:xfrm>
              <a:off x="9185753" y="5494357"/>
              <a:ext cx="5587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dirty="0"/>
                <a:t>5</a:t>
              </a:r>
              <a:endParaRPr lang="zh-TW" alt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599492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字方塊 33"/>
          <p:cNvSpPr txBox="1"/>
          <p:nvPr/>
        </p:nvSpPr>
        <p:spPr>
          <a:xfrm>
            <a:off x="1787990" y="1279296"/>
            <a:ext cx="786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10</a:t>
            </a:r>
            <a:endParaRPr lang="zh-TW" altLang="en-US" sz="4000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966786" y="1974204"/>
            <a:ext cx="4881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2</a:t>
            </a:r>
            <a:endParaRPr lang="zh-TW" altLang="en-US" sz="40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886492" y="387489"/>
            <a:ext cx="952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12</a:t>
            </a:r>
            <a:endParaRPr lang="zh-TW" altLang="en-US" sz="40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2989803" y="2499143"/>
            <a:ext cx="952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5</a:t>
            </a:r>
            <a:endParaRPr lang="zh-TW" altLang="en-US" sz="4000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2912081" y="1442628"/>
            <a:ext cx="495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1</a:t>
            </a:r>
            <a:endParaRPr lang="zh-TW" altLang="en-US" sz="4000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3482294" y="1051288"/>
            <a:ext cx="5070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3</a:t>
            </a:r>
            <a:endParaRPr lang="zh-TW" altLang="en-US" sz="40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4138382" y="1041801"/>
            <a:ext cx="528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9</a:t>
            </a:r>
            <a:endParaRPr lang="zh-TW" altLang="en-US" sz="40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2912081" y="-89490"/>
            <a:ext cx="1543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3</a:t>
            </a:r>
            <a:endParaRPr lang="zh-TW" altLang="en-US" sz="40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5167313" y="241756"/>
            <a:ext cx="63802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/>
              <a:t>集合</a:t>
            </a:r>
            <a:r>
              <a:rPr lang="en-US" altLang="zh-TW" sz="4800" dirty="0"/>
              <a:t>S</a:t>
            </a:r>
            <a:r>
              <a:rPr lang="zh-TW" altLang="en-US" sz="4800" dirty="0"/>
              <a:t> </a:t>
            </a:r>
            <a:r>
              <a:rPr lang="en-US" altLang="zh-TW" sz="4800" dirty="0"/>
              <a:t>=</a:t>
            </a:r>
            <a:r>
              <a:rPr lang="zh-TW" altLang="en-US" sz="4800" dirty="0"/>
              <a:t> </a:t>
            </a:r>
            <a:r>
              <a:rPr lang="en-US" altLang="zh-TW" sz="4800" dirty="0"/>
              <a:t>{</a:t>
            </a:r>
            <a:r>
              <a:rPr lang="zh-TW" altLang="en-US" sz="4800" dirty="0"/>
              <a:t> </a:t>
            </a:r>
            <a:r>
              <a:rPr lang="en-US" altLang="zh-TW" sz="4800" dirty="0"/>
              <a:t>A</a:t>
            </a:r>
            <a:r>
              <a:rPr lang="zh-TW" altLang="en-US" sz="4800" dirty="0"/>
              <a:t> </a:t>
            </a:r>
            <a:r>
              <a:rPr lang="en-US" altLang="zh-TW" sz="4800" dirty="0"/>
              <a:t>, B , C</a:t>
            </a:r>
            <a:r>
              <a:rPr lang="zh-TW" altLang="en-US" sz="4800" dirty="0"/>
              <a:t> </a:t>
            </a:r>
            <a:r>
              <a:rPr lang="en-US" altLang="zh-TW" sz="4800" dirty="0"/>
              <a:t>, D</a:t>
            </a:r>
            <a:r>
              <a:rPr lang="zh-TW" altLang="en-US" sz="4800" dirty="0"/>
              <a:t> </a:t>
            </a:r>
            <a:r>
              <a:rPr lang="en-US" altLang="zh-TW" sz="4800" dirty="0"/>
              <a:t>, E</a:t>
            </a:r>
            <a:r>
              <a:rPr lang="zh-TW" altLang="en-US" sz="4800" dirty="0"/>
              <a:t> </a:t>
            </a:r>
            <a:r>
              <a:rPr lang="en-US" altLang="zh-TW" sz="4800" dirty="0"/>
              <a:t>}</a:t>
            </a:r>
            <a:endParaRPr lang="zh-TW" altLang="en-US" sz="4800" dirty="0"/>
          </a:p>
        </p:txBody>
      </p:sp>
      <p:graphicFrame>
        <p:nvGraphicFramePr>
          <p:cNvPr id="35" name="表格 34"/>
          <p:cNvGraphicFramePr>
            <a:graphicFrameLocks noGrp="1"/>
          </p:cNvGraphicFramePr>
          <p:nvPr/>
        </p:nvGraphicFramePr>
        <p:xfrm>
          <a:off x="2366295" y="3273422"/>
          <a:ext cx="81280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1268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4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endParaRPr lang="zh-TW" altLang="en-US" sz="4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zh-TW" altLang="en-US" sz="4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zh-TW" altLang="en-US" sz="4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endParaRPr lang="zh-TW" altLang="en-US" sz="4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endParaRPr lang="zh-TW" altLang="en-US" sz="4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68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4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4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4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4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4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68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4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4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4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4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4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69" name="群組 68">
            <a:extLst>
              <a:ext uri="{FF2B5EF4-FFF2-40B4-BE49-F238E27FC236}">
                <a16:creationId xmlns:a16="http://schemas.microsoft.com/office/drawing/2014/main" id="{444A9052-B9F4-5140-1B9D-8CC0FA530776}"/>
              </a:ext>
            </a:extLst>
          </p:cNvPr>
          <p:cNvGrpSpPr/>
          <p:nvPr/>
        </p:nvGrpSpPr>
        <p:grpSpPr>
          <a:xfrm>
            <a:off x="662082" y="148549"/>
            <a:ext cx="3807945" cy="2916279"/>
            <a:chOff x="3919572" y="115261"/>
            <a:chExt cx="3807945" cy="2916279"/>
          </a:xfrm>
        </p:grpSpPr>
        <p:cxnSp>
          <p:nvCxnSpPr>
            <p:cNvPr id="28" name="直線單箭頭接點 27"/>
            <p:cNvCxnSpPr>
              <a:cxnSpLocks/>
              <a:stCxn id="10" idx="6"/>
              <a:endCxn id="12" idx="2"/>
            </p:cNvCxnSpPr>
            <p:nvPr/>
          </p:nvCxnSpPr>
          <p:spPr>
            <a:xfrm>
              <a:off x="6096000" y="2617540"/>
              <a:ext cx="80351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B1E199F5-1C43-ED23-DA6D-68CDF677B5E6}"/>
                </a:ext>
              </a:extLst>
            </p:cNvPr>
            <p:cNvSpPr/>
            <p:nvPr/>
          </p:nvSpPr>
          <p:spPr>
            <a:xfrm>
              <a:off x="5266931" y="115261"/>
              <a:ext cx="828000" cy="828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B</a:t>
              </a:r>
              <a:endParaRPr lang="zh-TW" altLang="en-US" dirty="0"/>
            </a:p>
          </p:txBody>
        </p: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532767FC-CCE8-296E-C26C-0E0D749A4499}"/>
                </a:ext>
              </a:extLst>
            </p:cNvPr>
            <p:cNvGrpSpPr/>
            <p:nvPr/>
          </p:nvGrpSpPr>
          <p:grpSpPr>
            <a:xfrm>
              <a:off x="3919572" y="130533"/>
              <a:ext cx="3807945" cy="2901007"/>
              <a:chOff x="5321433" y="777037"/>
              <a:chExt cx="3807945" cy="2901007"/>
            </a:xfrm>
          </p:grpSpPr>
          <p:cxnSp>
            <p:nvCxnSpPr>
              <p:cNvPr id="16" name="直線單箭頭接點 15"/>
              <p:cNvCxnSpPr>
                <a:cxnSpLocks/>
                <a:stCxn id="8" idx="7"/>
                <a:endCxn id="9" idx="2"/>
              </p:cNvCxnSpPr>
              <p:nvPr/>
            </p:nvCxnSpPr>
            <p:spPr>
              <a:xfrm flipV="1">
                <a:off x="6028175" y="1175765"/>
                <a:ext cx="640617" cy="7045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單箭頭接點 18"/>
              <p:cNvCxnSpPr>
                <a:cxnSpLocks/>
                <a:stCxn id="8" idx="5"/>
                <a:endCxn id="10" idx="2"/>
              </p:cNvCxnSpPr>
              <p:nvPr/>
            </p:nvCxnSpPr>
            <p:spPr>
              <a:xfrm>
                <a:off x="6028175" y="2465829"/>
                <a:ext cx="641686" cy="79821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單箭頭接點 21"/>
              <p:cNvCxnSpPr>
                <a:cxnSpLocks/>
                <a:stCxn id="10" idx="0"/>
                <a:endCxn id="9" idx="4"/>
              </p:cNvCxnSpPr>
              <p:nvPr/>
            </p:nvCxnSpPr>
            <p:spPr>
              <a:xfrm flipH="1" flipV="1">
                <a:off x="7082792" y="1589765"/>
                <a:ext cx="1069" cy="126027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單箭頭接點 24"/>
              <p:cNvCxnSpPr>
                <a:cxnSpLocks/>
                <a:stCxn id="12" idx="1"/>
                <a:endCxn id="9" idx="5"/>
              </p:cNvCxnSpPr>
              <p:nvPr/>
            </p:nvCxnSpPr>
            <p:spPr>
              <a:xfrm flipH="1" flipV="1">
                <a:off x="7375534" y="1468507"/>
                <a:ext cx="1047102" cy="150279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單箭頭接點 30"/>
              <p:cNvCxnSpPr>
                <a:cxnSpLocks/>
              </p:cNvCxnSpPr>
              <p:nvPr/>
            </p:nvCxnSpPr>
            <p:spPr>
              <a:xfrm flipV="1">
                <a:off x="8828534" y="1572346"/>
                <a:ext cx="10968" cy="127300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單箭頭接點 16"/>
              <p:cNvCxnSpPr>
                <a:cxnSpLocks/>
                <a:stCxn id="9" idx="6"/>
                <a:endCxn id="11" idx="2"/>
              </p:cNvCxnSpPr>
              <p:nvPr/>
            </p:nvCxnSpPr>
            <p:spPr>
              <a:xfrm>
                <a:off x="7496792" y="1175765"/>
                <a:ext cx="804586" cy="152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單箭頭接點 20"/>
              <p:cNvCxnSpPr>
                <a:cxnSpLocks/>
              </p:cNvCxnSpPr>
              <p:nvPr/>
            </p:nvCxnSpPr>
            <p:spPr>
              <a:xfrm>
                <a:off x="8560594" y="1574839"/>
                <a:ext cx="0" cy="129009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1EDA63AD-B40C-899B-FE6F-A7F37CF966EE}"/>
                  </a:ext>
                </a:extLst>
              </p:cNvPr>
              <p:cNvSpPr/>
              <p:nvPr/>
            </p:nvSpPr>
            <p:spPr>
              <a:xfrm>
                <a:off x="5321433" y="1759087"/>
                <a:ext cx="828000" cy="82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A</a:t>
                </a:r>
                <a:endParaRPr lang="zh-TW" altLang="en-US" dirty="0"/>
              </a:p>
            </p:txBody>
          </p:sp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EF76140E-5CF3-5457-601D-867F8C64034C}"/>
                  </a:ext>
                </a:extLst>
              </p:cNvPr>
              <p:cNvSpPr/>
              <p:nvPr/>
            </p:nvSpPr>
            <p:spPr>
              <a:xfrm>
                <a:off x="6669861" y="2850044"/>
                <a:ext cx="828000" cy="82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D</a:t>
                </a:r>
                <a:endParaRPr lang="zh-TW" altLang="en-US" dirty="0"/>
              </a:p>
            </p:txBody>
          </p:sp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A6DE6FF8-8990-3D06-A711-545167E39365}"/>
                  </a:ext>
                </a:extLst>
              </p:cNvPr>
              <p:cNvSpPr/>
              <p:nvPr/>
            </p:nvSpPr>
            <p:spPr>
              <a:xfrm>
                <a:off x="8301378" y="777037"/>
                <a:ext cx="828000" cy="82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C</a:t>
                </a:r>
                <a:endParaRPr lang="zh-TW" altLang="en-US" dirty="0"/>
              </a:p>
            </p:txBody>
          </p:sp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8B04B641-9951-2214-CD7D-37A57BCD92EA}"/>
                  </a:ext>
                </a:extLst>
              </p:cNvPr>
              <p:cNvSpPr/>
              <p:nvPr/>
            </p:nvSpPr>
            <p:spPr>
              <a:xfrm>
                <a:off x="8301378" y="2850044"/>
                <a:ext cx="828000" cy="82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E</a:t>
                </a:r>
                <a:endParaRPr lang="zh-TW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67519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字方塊 41"/>
          <p:cNvSpPr txBox="1"/>
          <p:nvPr/>
        </p:nvSpPr>
        <p:spPr>
          <a:xfrm>
            <a:off x="966786" y="1974204"/>
            <a:ext cx="4881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2</a:t>
            </a:r>
            <a:endParaRPr lang="zh-TW" altLang="en-US" sz="40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886492" y="387489"/>
            <a:ext cx="952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12</a:t>
            </a:r>
            <a:endParaRPr lang="zh-TW" altLang="en-US" sz="40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2989803" y="2499143"/>
            <a:ext cx="952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5</a:t>
            </a:r>
            <a:endParaRPr lang="zh-TW" altLang="en-US" sz="4000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2912081" y="1442628"/>
            <a:ext cx="495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1</a:t>
            </a:r>
            <a:endParaRPr lang="zh-TW" altLang="en-US" sz="4000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3482294" y="1051288"/>
            <a:ext cx="1543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3</a:t>
            </a:r>
            <a:endParaRPr lang="zh-TW" altLang="en-US" sz="40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4138381" y="1041801"/>
            <a:ext cx="1543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9</a:t>
            </a:r>
            <a:endParaRPr lang="zh-TW" altLang="en-US" sz="40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2912081" y="-89490"/>
            <a:ext cx="1543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3</a:t>
            </a:r>
            <a:endParaRPr lang="zh-TW" altLang="en-US" sz="40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5167313" y="241756"/>
            <a:ext cx="63802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/>
              <a:t>集合</a:t>
            </a:r>
            <a:r>
              <a:rPr lang="en-US" altLang="zh-TW" sz="4800" dirty="0"/>
              <a:t>S</a:t>
            </a:r>
            <a:r>
              <a:rPr lang="zh-TW" altLang="en-US" sz="4800" dirty="0"/>
              <a:t> </a:t>
            </a:r>
            <a:r>
              <a:rPr lang="en-US" altLang="zh-TW" sz="4800" dirty="0"/>
              <a:t>=</a:t>
            </a:r>
            <a:r>
              <a:rPr lang="zh-TW" altLang="en-US" sz="4800" dirty="0"/>
              <a:t> </a:t>
            </a:r>
            <a:r>
              <a:rPr lang="en-US" altLang="zh-TW" sz="4800" dirty="0"/>
              <a:t>{</a:t>
            </a:r>
            <a:r>
              <a:rPr lang="zh-TW" altLang="en-US" sz="4800" dirty="0"/>
              <a:t> </a:t>
            </a:r>
            <a:r>
              <a:rPr lang="en-US" altLang="zh-TW" sz="4800" dirty="0"/>
              <a:t>A</a:t>
            </a:r>
            <a:r>
              <a:rPr lang="zh-TW" altLang="en-US" sz="4800" dirty="0"/>
              <a:t> </a:t>
            </a:r>
            <a:r>
              <a:rPr lang="en-US" altLang="zh-TW" sz="4800" dirty="0"/>
              <a:t>, B , C</a:t>
            </a:r>
            <a:r>
              <a:rPr lang="zh-TW" altLang="en-US" sz="4800" dirty="0"/>
              <a:t> </a:t>
            </a:r>
            <a:r>
              <a:rPr lang="en-US" altLang="zh-TW" sz="4800" dirty="0"/>
              <a:t>, D</a:t>
            </a:r>
            <a:r>
              <a:rPr lang="zh-TW" altLang="en-US" sz="4800" dirty="0"/>
              <a:t> </a:t>
            </a:r>
            <a:r>
              <a:rPr lang="en-US" altLang="zh-TW" sz="4800" dirty="0"/>
              <a:t>, E</a:t>
            </a:r>
            <a:r>
              <a:rPr lang="zh-TW" altLang="en-US" sz="4800" dirty="0"/>
              <a:t> </a:t>
            </a:r>
            <a:r>
              <a:rPr lang="en-US" altLang="zh-TW" sz="4800" dirty="0"/>
              <a:t>}</a:t>
            </a:r>
            <a:endParaRPr lang="zh-TW" altLang="en-US" sz="4800" dirty="0"/>
          </a:p>
        </p:txBody>
      </p:sp>
      <p:cxnSp>
        <p:nvCxnSpPr>
          <p:cNvPr id="49" name="直線接點 48"/>
          <p:cNvCxnSpPr/>
          <p:nvPr/>
        </p:nvCxnSpPr>
        <p:spPr>
          <a:xfrm flipV="1">
            <a:off x="7917084" y="337414"/>
            <a:ext cx="384048" cy="7173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表格 34"/>
          <p:cNvGraphicFramePr>
            <a:graphicFrameLocks noGrp="1"/>
          </p:cNvGraphicFramePr>
          <p:nvPr/>
        </p:nvGraphicFramePr>
        <p:xfrm>
          <a:off x="2366295" y="3273422"/>
          <a:ext cx="81280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1268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4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endParaRPr lang="zh-TW" altLang="en-US" sz="4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zh-TW" altLang="en-US" sz="4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zh-TW" altLang="en-US" sz="4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endParaRPr lang="zh-TW" altLang="en-US" sz="4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endParaRPr lang="zh-TW" altLang="en-US" sz="4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68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4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4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4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4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4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68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4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4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4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4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4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1" name="表格 60"/>
          <p:cNvGraphicFramePr>
            <a:graphicFrameLocks noGrp="1"/>
          </p:cNvGraphicFramePr>
          <p:nvPr/>
        </p:nvGraphicFramePr>
        <p:xfrm>
          <a:off x="3887916" y="4910666"/>
          <a:ext cx="6606380" cy="83163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51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1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1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1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316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/>
                        <a:t>12</a:t>
                      </a:r>
                      <a:endParaRPr lang="zh-TW" altLang="en-US" sz="4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4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/>
                        <a:t>2</a:t>
                      </a:r>
                      <a:endParaRPr lang="zh-TW" altLang="en-US" sz="4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4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69" name="群組 68">
            <a:extLst>
              <a:ext uri="{FF2B5EF4-FFF2-40B4-BE49-F238E27FC236}">
                <a16:creationId xmlns:a16="http://schemas.microsoft.com/office/drawing/2014/main" id="{444A9052-B9F4-5140-1B9D-8CC0FA530776}"/>
              </a:ext>
            </a:extLst>
          </p:cNvPr>
          <p:cNvGrpSpPr/>
          <p:nvPr/>
        </p:nvGrpSpPr>
        <p:grpSpPr>
          <a:xfrm>
            <a:off x="662082" y="148549"/>
            <a:ext cx="3807945" cy="2916279"/>
            <a:chOff x="3919572" y="115261"/>
            <a:chExt cx="3807945" cy="2916279"/>
          </a:xfrm>
        </p:grpSpPr>
        <p:cxnSp>
          <p:nvCxnSpPr>
            <p:cNvPr id="28" name="直線單箭頭接點 27"/>
            <p:cNvCxnSpPr>
              <a:cxnSpLocks/>
              <a:stCxn id="10" idx="6"/>
              <a:endCxn id="12" idx="2"/>
            </p:cNvCxnSpPr>
            <p:nvPr/>
          </p:nvCxnSpPr>
          <p:spPr>
            <a:xfrm>
              <a:off x="6096000" y="2617540"/>
              <a:ext cx="80351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B1E199F5-1C43-ED23-DA6D-68CDF677B5E6}"/>
                </a:ext>
              </a:extLst>
            </p:cNvPr>
            <p:cNvSpPr/>
            <p:nvPr/>
          </p:nvSpPr>
          <p:spPr>
            <a:xfrm>
              <a:off x="5266931" y="115261"/>
              <a:ext cx="828000" cy="828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B</a:t>
              </a:r>
              <a:endParaRPr lang="zh-TW" altLang="en-US" dirty="0"/>
            </a:p>
          </p:txBody>
        </p: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532767FC-CCE8-296E-C26C-0E0D749A4499}"/>
                </a:ext>
              </a:extLst>
            </p:cNvPr>
            <p:cNvGrpSpPr/>
            <p:nvPr/>
          </p:nvGrpSpPr>
          <p:grpSpPr>
            <a:xfrm>
              <a:off x="3919572" y="130533"/>
              <a:ext cx="3807945" cy="2901007"/>
              <a:chOff x="5321433" y="777037"/>
              <a:chExt cx="3807945" cy="2901007"/>
            </a:xfrm>
          </p:grpSpPr>
          <p:cxnSp>
            <p:nvCxnSpPr>
              <p:cNvPr id="16" name="直線單箭頭接點 15"/>
              <p:cNvCxnSpPr>
                <a:cxnSpLocks/>
                <a:stCxn id="8" idx="7"/>
                <a:endCxn id="9" idx="2"/>
              </p:cNvCxnSpPr>
              <p:nvPr/>
            </p:nvCxnSpPr>
            <p:spPr>
              <a:xfrm flipV="1">
                <a:off x="6028175" y="1175765"/>
                <a:ext cx="640617" cy="7045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單箭頭接點 18"/>
              <p:cNvCxnSpPr>
                <a:cxnSpLocks/>
                <a:stCxn id="8" idx="5"/>
                <a:endCxn id="10" idx="2"/>
              </p:cNvCxnSpPr>
              <p:nvPr/>
            </p:nvCxnSpPr>
            <p:spPr>
              <a:xfrm>
                <a:off x="6028175" y="2465829"/>
                <a:ext cx="641686" cy="79821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單箭頭接點 21"/>
              <p:cNvCxnSpPr>
                <a:cxnSpLocks/>
                <a:stCxn id="10" idx="0"/>
                <a:endCxn id="9" idx="4"/>
              </p:cNvCxnSpPr>
              <p:nvPr/>
            </p:nvCxnSpPr>
            <p:spPr>
              <a:xfrm flipH="1" flipV="1">
                <a:off x="7082792" y="1589765"/>
                <a:ext cx="1069" cy="126027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單箭頭接點 24"/>
              <p:cNvCxnSpPr>
                <a:cxnSpLocks/>
                <a:stCxn id="12" idx="1"/>
                <a:endCxn id="9" idx="5"/>
              </p:cNvCxnSpPr>
              <p:nvPr/>
            </p:nvCxnSpPr>
            <p:spPr>
              <a:xfrm flipH="1" flipV="1">
                <a:off x="7375534" y="1468507"/>
                <a:ext cx="1047102" cy="150279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單箭頭接點 30"/>
              <p:cNvCxnSpPr>
                <a:cxnSpLocks/>
              </p:cNvCxnSpPr>
              <p:nvPr/>
            </p:nvCxnSpPr>
            <p:spPr>
              <a:xfrm flipV="1">
                <a:off x="8828534" y="1572346"/>
                <a:ext cx="10968" cy="127300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單箭頭接點 16"/>
              <p:cNvCxnSpPr>
                <a:cxnSpLocks/>
                <a:stCxn id="9" idx="6"/>
                <a:endCxn id="11" idx="2"/>
              </p:cNvCxnSpPr>
              <p:nvPr/>
            </p:nvCxnSpPr>
            <p:spPr>
              <a:xfrm>
                <a:off x="7496792" y="1175765"/>
                <a:ext cx="804586" cy="152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單箭頭接點 20"/>
              <p:cNvCxnSpPr>
                <a:cxnSpLocks/>
              </p:cNvCxnSpPr>
              <p:nvPr/>
            </p:nvCxnSpPr>
            <p:spPr>
              <a:xfrm>
                <a:off x="8560594" y="1574839"/>
                <a:ext cx="0" cy="129009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1EDA63AD-B40C-899B-FE6F-A7F37CF966EE}"/>
                  </a:ext>
                </a:extLst>
              </p:cNvPr>
              <p:cNvSpPr/>
              <p:nvPr/>
            </p:nvSpPr>
            <p:spPr>
              <a:xfrm>
                <a:off x="5321433" y="1759087"/>
                <a:ext cx="828000" cy="82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A</a:t>
                </a:r>
                <a:endParaRPr lang="zh-TW" altLang="en-US" dirty="0"/>
              </a:p>
            </p:txBody>
          </p:sp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EF76140E-5CF3-5457-601D-867F8C64034C}"/>
                  </a:ext>
                </a:extLst>
              </p:cNvPr>
              <p:cNvSpPr/>
              <p:nvPr/>
            </p:nvSpPr>
            <p:spPr>
              <a:xfrm>
                <a:off x="6669861" y="2850044"/>
                <a:ext cx="828000" cy="82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D</a:t>
                </a:r>
                <a:endParaRPr lang="zh-TW" altLang="en-US" dirty="0"/>
              </a:p>
            </p:txBody>
          </p:sp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A6DE6FF8-8990-3D06-A711-545167E39365}"/>
                  </a:ext>
                </a:extLst>
              </p:cNvPr>
              <p:cNvSpPr/>
              <p:nvPr/>
            </p:nvSpPr>
            <p:spPr>
              <a:xfrm>
                <a:off x="8301378" y="777037"/>
                <a:ext cx="828000" cy="82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C</a:t>
                </a:r>
                <a:endParaRPr lang="zh-TW" altLang="en-US" dirty="0"/>
              </a:p>
            </p:txBody>
          </p:sp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8B04B641-9951-2214-CD7D-37A57BCD92EA}"/>
                  </a:ext>
                </a:extLst>
              </p:cNvPr>
              <p:cNvSpPr/>
              <p:nvPr/>
            </p:nvSpPr>
            <p:spPr>
              <a:xfrm>
                <a:off x="8301378" y="2850044"/>
                <a:ext cx="828000" cy="82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E</a:t>
                </a:r>
                <a:endParaRPr lang="zh-TW" altLang="en-US" dirty="0"/>
              </a:p>
            </p:txBody>
          </p:sp>
        </p:grp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7B51D27B-B076-8B23-155B-E3C343CACD7F}"/>
              </a:ext>
            </a:extLst>
          </p:cNvPr>
          <p:cNvSpPr txBox="1"/>
          <p:nvPr/>
        </p:nvSpPr>
        <p:spPr>
          <a:xfrm>
            <a:off x="1787990" y="1279296"/>
            <a:ext cx="786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10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993818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字方塊 41"/>
          <p:cNvSpPr txBox="1"/>
          <p:nvPr/>
        </p:nvSpPr>
        <p:spPr>
          <a:xfrm>
            <a:off x="966786" y="1974204"/>
            <a:ext cx="4881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2</a:t>
            </a:r>
            <a:endParaRPr lang="zh-TW" altLang="en-US" sz="40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886492" y="387489"/>
            <a:ext cx="952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12</a:t>
            </a:r>
            <a:endParaRPr lang="zh-TW" altLang="en-US" sz="40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2989803" y="2499143"/>
            <a:ext cx="952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5</a:t>
            </a:r>
            <a:endParaRPr lang="zh-TW" altLang="en-US" sz="4000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2912081" y="1442628"/>
            <a:ext cx="495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1</a:t>
            </a:r>
            <a:endParaRPr lang="zh-TW" altLang="en-US" sz="4000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3482294" y="1051288"/>
            <a:ext cx="1543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3</a:t>
            </a:r>
            <a:endParaRPr lang="zh-TW" altLang="en-US" sz="40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4138381" y="1041801"/>
            <a:ext cx="1543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9</a:t>
            </a:r>
            <a:endParaRPr lang="zh-TW" altLang="en-US" sz="40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2912081" y="-89490"/>
            <a:ext cx="1543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3</a:t>
            </a:r>
            <a:endParaRPr lang="zh-TW" altLang="en-US" sz="40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5167313" y="241756"/>
            <a:ext cx="63802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/>
              <a:t>集合</a:t>
            </a:r>
            <a:r>
              <a:rPr lang="en-US" altLang="zh-TW" sz="4800" dirty="0"/>
              <a:t>S</a:t>
            </a:r>
            <a:r>
              <a:rPr lang="zh-TW" altLang="en-US" sz="4800" dirty="0"/>
              <a:t> </a:t>
            </a:r>
            <a:r>
              <a:rPr lang="en-US" altLang="zh-TW" sz="4800" dirty="0"/>
              <a:t>=</a:t>
            </a:r>
            <a:r>
              <a:rPr lang="zh-TW" altLang="en-US" sz="4800" dirty="0"/>
              <a:t> </a:t>
            </a:r>
            <a:r>
              <a:rPr lang="en-US" altLang="zh-TW" sz="4800" dirty="0"/>
              <a:t>{</a:t>
            </a:r>
            <a:r>
              <a:rPr lang="zh-TW" altLang="en-US" sz="4800" dirty="0"/>
              <a:t> </a:t>
            </a:r>
            <a:r>
              <a:rPr lang="en-US" altLang="zh-TW" sz="4800" dirty="0"/>
              <a:t>A</a:t>
            </a:r>
            <a:r>
              <a:rPr lang="zh-TW" altLang="en-US" sz="4800" dirty="0"/>
              <a:t> </a:t>
            </a:r>
            <a:r>
              <a:rPr lang="en-US" altLang="zh-TW" sz="4800" dirty="0"/>
              <a:t>, B , C</a:t>
            </a:r>
            <a:r>
              <a:rPr lang="zh-TW" altLang="en-US" sz="4800" dirty="0"/>
              <a:t> </a:t>
            </a:r>
            <a:r>
              <a:rPr lang="en-US" altLang="zh-TW" sz="4800" dirty="0"/>
              <a:t>, D</a:t>
            </a:r>
            <a:r>
              <a:rPr lang="zh-TW" altLang="en-US" sz="4800" dirty="0"/>
              <a:t> </a:t>
            </a:r>
            <a:r>
              <a:rPr lang="en-US" altLang="zh-TW" sz="4800" dirty="0"/>
              <a:t>, E</a:t>
            </a:r>
            <a:r>
              <a:rPr lang="zh-TW" altLang="en-US" sz="4800" dirty="0"/>
              <a:t> </a:t>
            </a:r>
            <a:r>
              <a:rPr lang="en-US" altLang="zh-TW" sz="4800" dirty="0"/>
              <a:t>}</a:t>
            </a:r>
            <a:endParaRPr lang="zh-TW" altLang="en-US" sz="4800" dirty="0"/>
          </a:p>
        </p:txBody>
      </p:sp>
      <p:cxnSp>
        <p:nvCxnSpPr>
          <p:cNvPr id="48" name="直線接點 47"/>
          <p:cNvCxnSpPr/>
          <p:nvPr/>
        </p:nvCxnSpPr>
        <p:spPr>
          <a:xfrm flipV="1">
            <a:off x="10492168" y="307743"/>
            <a:ext cx="384048" cy="7173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/>
          <p:cNvCxnSpPr/>
          <p:nvPr/>
        </p:nvCxnSpPr>
        <p:spPr>
          <a:xfrm flipV="1">
            <a:off x="7917084" y="337414"/>
            <a:ext cx="384048" cy="7173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表格 34"/>
              <p:cNvGraphicFramePr>
                <a:graphicFrameLocks noGrp="1"/>
              </p:cNvGraphicFramePr>
              <p:nvPr/>
            </p:nvGraphicFramePr>
            <p:xfrm>
              <a:off x="2366295" y="3273422"/>
              <a:ext cx="8128000" cy="2468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812689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TW" sz="48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</a:t>
                          </a:r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8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</a:t>
                          </a:r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8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</a:t>
                          </a:r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8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</a:t>
                          </a:r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8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</a:t>
                          </a:r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12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8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4800" b="1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4800" b="1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4800" b="1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4800" b="1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812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8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表格 3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9690002"/>
                  </p:ext>
                </p:extLst>
              </p:nvPr>
            </p:nvGraphicFramePr>
            <p:xfrm>
              <a:off x="2366295" y="3273422"/>
              <a:ext cx="8128000" cy="2468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5600"/>
                    <a:gridCol w="1625600"/>
                    <a:gridCol w="1625600"/>
                    <a:gridCol w="1625600"/>
                    <a:gridCol w="1625600"/>
                  </a:tblGrid>
                  <a:tr h="82296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TW" sz="4800" b="1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</a:t>
                          </a:r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800" b="1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</a:t>
                          </a:r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800" b="1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</a:t>
                          </a:r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800" b="1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</a:t>
                          </a:r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800" b="1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</a:t>
                          </a:r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800" b="1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100000" t="-114706" r="-299625" b="-138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200752" t="-114706" r="-200752" b="-138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299625" t="-114706" r="-100000" b="-138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399625" t="-114706" b="-138971"/>
                          </a:stretch>
                        </a:blipFill>
                      </a:tcPr>
                    </a:tc>
                  </a:tr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800" b="1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61" name="表格 60"/>
          <p:cNvGraphicFramePr>
            <a:graphicFrameLocks noGrp="1"/>
          </p:cNvGraphicFramePr>
          <p:nvPr/>
        </p:nvGraphicFramePr>
        <p:xfrm>
          <a:off x="3887916" y="4910666"/>
          <a:ext cx="6606380" cy="831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1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1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1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316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TW" altLang="en-US" sz="4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4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4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4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2" name="表格 61"/>
          <p:cNvGraphicFramePr>
            <a:graphicFrameLocks noGrp="1"/>
          </p:cNvGraphicFramePr>
          <p:nvPr/>
        </p:nvGraphicFramePr>
        <p:xfrm>
          <a:off x="3885788" y="4077757"/>
          <a:ext cx="6606380" cy="83163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51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1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1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1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316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/>
                        <a:t>12</a:t>
                      </a:r>
                      <a:endParaRPr lang="zh-TW" altLang="en-US" sz="4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4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/>
                        <a:t>2</a:t>
                      </a:r>
                      <a:endParaRPr lang="zh-TW" altLang="en-US" sz="4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/>
                        <a:t>7</a:t>
                      </a:r>
                      <a:endParaRPr lang="zh-TW" altLang="en-US" sz="4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69" name="群組 68">
            <a:extLst>
              <a:ext uri="{FF2B5EF4-FFF2-40B4-BE49-F238E27FC236}">
                <a16:creationId xmlns:a16="http://schemas.microsoft.com/office/drawing/2014/main" id="{444A9052-B9F4-5140-1B9D-8CC0FA530776}"/>
              </a:ext>
            </a:extLst>
          </p:cNvPr>
          <p:cNvGrpSpPr/>
          <p:nvPr/>
        </p:nvGrpSpPr>
        <p:grpSpPr>
          <a:xfrm>
            <a:off x="662082" y="148549"/>
            <a:ext cx="3807945" cy="2916279"/>
            <a:chOff x="3919572" y="115261"/>
            <a:chExt cx="3807945" cy="2916279"/>
          </a:xfrm>
        </p:grpSpPr>
        <p:cxnSp>
          <p:nvCxnSpPr>
            <p:cNvPr id="28" name="直線單箭頭接點 27"/>
            <p:cNvCxnSpPr>
              <a:cxnSpLocks/>
              <a:stCxn id="10" idx="6"/>
              <a:endCxn id="12" idx="2"/>
            </p:cNvCxnSpPr>
            <p:nvPr/>
          </p:nvCxnSpPr>
          <p:spPr>
            <a:xfrm>
              <a:off x="6096000" y="2617540"/>
              <a:ext cx="80351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B1E199F5-1C43-ED23-DA6D-68CDF677B5E6}"/>
                </a:ext>
              </a:extLst>
            </p:cNvPr>
            <p:cNvSpPr/>
            <p:nvPr/>
          </p:nvSpPr>
          <p:spPr>
            <a:xfrm>
              <a:off x="5266931" y="115261"/>
              <a:ext cx="828000" cy="828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B</a:t>
              </a:r>
              <a:endParaRPr lang="zh-TW" altLang="en-US" dirty="0"/>
            </a:p>
          </p:txBody>
        </p: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532767FC-CCE8-296E-C26C-0E0D749A4499}"/>
                </a:ext>
              </a:extLst>
            </p:cNvPr>
            <p:cNvGrpSpPr/>
            <p:nvPr/>
          </p:nvGrpSpPr>
          <p:grpSpPr>
            <a:xfrm>
              <a:off x="3919572" y="130533"/>
              <a:ext cx="3807945" cy="2901007"/>
              <a:chOff x="5321433" y="777037"/>
              <a:chExt cx="3807945" cy="2901007"/>
            </a:xfrm>
          </p:grpSpPr>
          <p:cxnSp>
            <p:nvCxnSpPr>
              <p:cNvPr id="16" name="直線單箭頭接點 15"/>
              <p:cNvCxnSpPr>
                <a:cxnSpLocks/>
                <a:stCxn id="8" idx="7"/>
                <a:endCxn id="9" idx="2"/>
              </p:cNvCxnSpPr>
              <p:nvPr/>
            </p:nvCxnSpPr>
            <p:spPr>
              <a:xfrm flipV="1">
                <a:off x="6028175" y="1175765"/>
                <a:ext cx="640617" cy="7045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單箭頭接點 18"/>
              <p:cNvCxnSpPr>
                <a:cxnSpLocks/>
                <a:stCxn id="8" idx="5"/>
                <a:endCxn id="10" idx="2"/>
              </p:cNvCxnSpPr>
              <p:nvPr/>
            </p:nvCxnSpPr>
            <p:spPr>
              <a:xfrm>
                <a:off x="6028175" y="2465829"/>
                <a:ext cx="641686" cy="79821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單箭頭接點 21"/>
              <p:cNvCxnSpPr>
                <a:cxnSpLocks/>
                <a:stCxn id="10" idx="0"/>
                <a:endCxn id="9" idx="4"/>
              </p:cNvCxnSpPr>
              <p:nvPr/>
            </p:nvCxnSpPr>
            <p:spPr>
              <a:xfrm flipH="1" flipV="1">
                <a:off x="7082792" y="1589765"/>
                <a:ext cx="1069" cy="126027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單箭頭接點 24"/>
              <p:cNvCxnSpPr>
                <a:cxnSpLocks/>
                <a:stCxn id="12" idx="1"/>
                <a:endCxn id="9" idx="5"/>
              </p:cNvCxnSpPr>
              <p:nvPr/>
            </p:nvCxnSpPr>
            <p:spPr>
              <a:xfrm flipH="1" flipV="1">
                <a:off x="7375534" y="1468507"/>
                <a:ext cx="1047102" cy="150279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單箭頭接點 30"/>
              <p:cNvCxnSpPr>
                <a:cxnSpLocks/>
              </p:cNvCxnSpPr>
              <p:nvPr/>
            </p:nvCxnSpPr>
            <p:spPr>
              <a:xfrm flipV="1">
                <a:off x="8828534" y="1572346"/>
                <a:ext cx="10968" cy="127300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單箭頭接點 16"/>
              <p:cNvCxnSpPr>
                <a:cxnSpLocks/>
                <a:stCxn id="9" idx="6"/>
                <a:endCxn id="11" idx="2"/>
              </p:cNvCxnSpPr>
              <p:nvPr/>
            </p:nvCxnSpPr>
            <p:spPr>
              <a:xfrm>
                <a:off x="7496792" y="1175765"/>
                <a:ext cx="804586" cy="152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單箭頭接點 20"/>
              <p:cNvCxnSpPr>
                <a:cxnSpLocks/>
              </p:cNvCxnSpPr>
              <p:nvPr/>
            </p:nvCxnSpPr>
            <p:spPr>
              <a:xfrm>
                <a:off x="8560594" y="1574839"/>
                <a:ext cx="0" cy="129009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1EDA63AD-B40C-899B-FE6F-A7F37CF966EE}"/>
                  </a:ext>
                </a:extLst>
              </p:cNvPr>
              <p:cNvSpPr/>
              <p:nvPr/>
            </p:nvSpPr>
            <p:spPr>
              <a:xfrm>
                <a:off x="5321433" y="1759087"/>
                <a:ext cx="828000" cy="82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A</a:t>
                </a:r>
                <a:endParaRPr lang="zh-TW" altLang="en-US" dirty="0"/>
              </a:p>
            </p:txBody>
          </p:sp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EF76140E-5CF3-5457-601D-867F8C64034C}"/>
                  </a:ext>
                </a:extLst>
              </p:cNvPr>
              <p:cNvSpPr/>
              <p:nvPr/>
            </p:nvSpPr>
            <p:spPr>
              <a:xfrm>
                <a:off x="6669861" y="2850044"/>
                <a:ext cx="828000" cy="82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D</a:t>
                </a:r>
                <a:endParaRPr lang="zh-TW" altLang="en-US" dirty="0"/>
              </a:p>
            </p:txBody>
          </p:sp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A6DE6FF8-8990-3D06-A711-545167E39365}"/>
                  </a:ext>
                </a:extLst>
              </p:cNvPr>
              <p:cNvSpPr/>
              <p:nvPr/>
            </p:nvSpPr>
            <p:spPr>
              <a:xfrm>
                <a:off x="8301378" y="777037"/>
                <a:ext cx="828000" cy="82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C</a:t>
                </a:r>
                <a:endParaRPr lang="zh-TW" altLang="en-US" dirty="0"/>
              </a:p>
            </p:txBody>
          </p:sp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8B04B641-9951-2214-CD7D-37A57BCD92EA}"/>
                  </a:ext>
                </a:extLst>
              </p:cNvPr>
              <p:cNvSpPr/>
              <p:nvPr/>
            </p:nvSpPr>
            <p:spPr>
              <a:xfrm>
                <a:off x="8301378" y="2850044"/>
                <a:ext cx="828000" cy="82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E</a:t>
                </a:r>
                <a:endParaRPr lang="zh-TW" altLang="en-US" dirty="0"/>
              </a:p>
            </p:txBody>
          </p:sp>
        </p:grp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4AAB2A4A-6BFA-25FC-9B94-9000069BCFD8}"/>
              </a:ext>
            </a:extLst>
          </p:cNvPr>
          <p:cNvSpPr txBox="1"/>
          <p:nvPr/>
        </p:nvSpPr>
        <p:spPr>
          <a:xfrm>
            <a:off x="1787990" y="1279296"/>
            <a:ext cx="786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10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39299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字方塊 41"/>
          <p:cNvSpPr txBox="1"/>
          <p:nvPr/>
        </p:nvSpPr>
        <p:spPr>
          <a:xfrm>
            <a:off x="966786" y="1974204"/>
            <a:ext cx="4881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2</a:t>
            </a:r>
            <a:endParaRPr lang="zh-TW" altLang="en-US" sz="40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886492" y="387489"/>
            <a:ext cx="952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12</a:t>
            </a:r>
            <a:endParaRPr lang="zh-TW" altLang="en-US" sz="40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2989803" y="2499143"/>
            <a:ext cx="952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5</a:t>
            </a:r>
            <a:endParaRPr lang="zh-TW" altLang="en-US" sz="4000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2912081" y="1442628"/>
            <a:ext cx="495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1</a:t>
            </a:r>
            <a:endParaRPr lang="zh-TW" altLang="en-US" sz="4000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3482294" y="1051288"/>
            <a:ext cx="1543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3</a:t>
            </a:r>
            <a:endParaRPr lang="zh-TW" altLang="en-US" sz="40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4138381" y="1041801"/>
            <a:ext cx="1543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9</a:t>
            </a:r>
            <a:endParaRPr lang="zh-TW" altLang="en-US" sz="40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2912081" y="-89490"/>
            <a:ext cx="1543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3</a:t>
            </a:r>
            <a:endParaRPr lang="zh-TW" altLang="en-US" sz="40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5167313" y="241756"/>
            <a:ext cx="63802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/>
              <a:t>集合</a:t>
            </a:r>
            <a:r>
              <a:rPr lang="en-US" altLang="zh-TW" sz="4800" dirty="0"/>
              <a:t>S</a:t>
            </a:r>
            <a:r>
              <a:rPr lang="zh-TW" altLang="en-US" sz="4800" dirty="0"/>
              <a:t> </a:t>
            </a:r>
            <a:r>
              <a:rPr lang="en-US" altLang="zh-TW" sz="4800" dirty="0"/>
              <a:t>=</a:t>
            </a:r>
            <a:r>
              <a:rPr lang="zh-TW" altLang="en-US" sz="4800" dirty="0"/>
              <a:t> </a:t>
            </a:r>
            <a:r>
              <a:rPr lang="en-US" altLang="zh-TW" sz="4800" dirty="0"/>
              <a:t>{</a:t>
            </a:r>
            <a:r>
              <a:rPr lang="zh-TW" altLang="en-US" sz="4800" dirty="0"/>
              <a:t> </a:t>
            </a:r>
            <a:r>
              <a:rPr lang="en-US" altLang="zh-TW" sz="4800" dirty="0"/>
              <a:t>A</a:t>
            </a:r>
            <a:r>
              <a:rPr lang="zh-TW" altLang="en-US" sz="4800" dirty="0"/>
              <a:t> </a:t>
            </a:r>
            <a:r>
              <a:rPr lang="en-US" altLang="zh-TW" sz="4800" dirty="0"/>
              <a:t>, B , C</a:t>
            </a:r>
            <a:r>
              <a:rPr lang="zh-TW" altLang="en-US" sz="4800" dirty="0"/>
              <a:t> </a:t>
            </a:r>
            <a:r>
              <a:rPr lang="en-US" altLang="zh-TW" sz="4800" dirty="0"/>
              <a:t>, D</a:t>
            </a:r>
            <a:r>
              <a:rPr lang="zh-TW" altLang="en-US" sz="4800" dirty="0"/>
              <a:t> </a:t>
            </a:r>
            <a:r>
              <a:rPr lang="en-US" altLang="zh-TW" sz="4800" dirty="0"/>
              <a:t>, E</a:t>
            </a:r>
            <a:r>
              <a:rPr lang="zh-TW" altLang="en-US" sz="4800" dirty="0"/>
              <a:t> </a:t>
            </a:r>
            <a:r>
              <a:rPr lang="en-US" altLang="zh-TW" sz="4800" dirty="0"/>
              <a:t>}</a:t>
            </a:r>
            <a:endParaRPr lang="zh-TW" altLang="en-US" sz="4800" dirty="0"/>
          </a:p>
        </p:txBody>
      </p:sp>
      <p:cxnSp>
        <p:nvCxnSpPr>
          <p:cNvPr id="48" name="直線接點 47"/>
          <p:cNvCxnSpPr/>
          <p:nvPr/>
        </p:nvCxnSpPr>
        <p:spPr>
          <a:xfrm flipV="1">
            <a:off x="10492168" y="307743"/>
            <a:ext cx="384048" cy="7173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/>
          <p:cNvCxnSpPr/>
          <p:nvPr/>
        </p:nvCxnSpPr>
        <p:spPr>
          <a:xfrm flipV="1">
            <a:off x="7917084" y="337414"/>
            <a:ext cx="384048" cy="7173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/>
          <p:nvPr/>
        </p:nvCxnSpPr>
        <p:spPr>
          <a:xfrm flipV="1">
            <a:off x="11305508" y="328984"/>
            <a:ext cx="384048" cy="7173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表格 34"/>
              <p:cNvGraphicFramePr>
                <a:graphicFrameLocks noGrp="1"/>
              </p:cNvGraphicFramePr>
              <p:nvPr/>
            </p:nvGraphicFramePr>
            <p:xfrm>
              <a:off x="2366295" y="3273422"/>
              <a:ext cx="8128000" cy="2468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812689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TW" sz="48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</a:t>
                          </a:r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8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</a:t>
                          </a:r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8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</a:t>
                          </a:r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8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</a:t>
                          </a:r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8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</a:t>
                          </a:r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12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8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4800" b="1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4800" b="1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4800" b="1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4800" b="1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812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8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表格 3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9690002"/>
                  </p:ext>
                </p:extLst>
              </p:nvPr>
            </p:nvGraphicFramePr>
            <p:xfrm>
              <a:off x="2366295" y="3273422"/>
              <a:ext cx="8128000" cy="2468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5600"/>
                    <a:gridCol w="1625600"/>
                    <a:gridCol w="1625600"/>
                    <a:gridCol w="1625600"/>
                    <a:gridCol w="1625600"/>
                  </a:tblGrid>
                  <a:tr h="82296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TW" sz="4800" b="1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</a:t>
                          </a:r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800" b="1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</a:t>
                          </a:r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800" b="1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</a:t>
                          </a:r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800" b="1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</a:t>
                          </a:r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800" b="1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</a:t>
                          </a:r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800" b="1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100000" t="-114706" r="-299625" b="-138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200752" t="-114706" r="-200752" b="-138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299625" t="-114706" r="-100000" b="-138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399625" t="-114706" b="-138971"/>
                          </a:stretch>
                        </a:blipFill>
                      </a:tcPr>
                    </a:tc>
                  </a:tr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800" b="1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62" name="表格 61"/>
          <p:cNvGraphicFramePr>
            <a:graphicFrameLocks noGrp="1"/>
          </p:cNvGraphicFramePr>
          <p:nvPr/>
        </p:nvGraphicFramePr>
        <p:xfrm>
          <a:off x="3887916" y="4105058"/>
          <a:ext cx="6606380" cy="831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1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1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1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316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TW" altLang="en-US" sz="4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4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4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4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3" name="表格 62"/>
          <p:cNvGraphicFramePr>
            <a:graphicFrameLocks noGrp="1"/>
          </p:cNvGraphicFramePr>
          <p:nvPr/>
        </p:nvGraphicFramePr>
        <p:xfrm>
          <a:off x="3885788" y="4938173"/>
          <a:ext cx="6606380" cy="83163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51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1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1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1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316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/>
                        <a:t>8</a:t>
                      </a:r>
                      <a:endParaRPr lang="zh-TW" altLang="en-US" sz="4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/>
                        <a:t>16</a:t>
                      </a:r>
                      <a:endParaRPr lang="zh-TW" altLang="en-US" sz="4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/>
                        <a:t>2</a:t>
                      </a:r>
                      <a:endParaRPr lang="zh-TW" altLang="en-US" sz="4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/>
                        <a:t>7</a:t>
                      </a:r>
                      <a:endParaRPr lang="zh-TW" altLang="en-US" sz="4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69" name="群組 68">
            <a:extLst>
              <a:ext uri="{FF2B5EF4-FFF2-40B4-BE49-F238E27FC236}">
                <a16:creationId xmlns:a16="http://schemas.microsoft.com/office/drawing/2014/main" id="{444A9052-B9F4-5140-1B9D-8CC0FA530776}"/>
              </a:ext>
            </a:extLst>
          </p:cNvPr>
          <p:cNvGrpSpPr/>
          <p:nvPr/>
        </p:nvGrpSpPr>
        <p:grpSpPr>
          <a:xfrm>
            <a:off x="662082" y="148549"/>
            <a:ext cx="3807945" cy="2916279"/>
            <a:chOff x="3919572" y="115261"/>
            <a:chExt cx="3807945" cy="2916279"/>
          </a:xfrm>
        </p:grpSpPr>
        <p:cxnSp>
          <p:nvCxnSpPr>
            <p:cNvPr id="28" name="直線單箭頭接點 27"/>
            <p:cNvCxnSpPr>
              <a:cxnSpLocks/>
              <a:stCxn id="10" idx="6"/>
              <a:endCxn id="12" idx="2"/>
            </p:cNvCxnSpPr>
            <p:nvPr/>
          </p:nvCxnSpPr>
          <p:spPr>
            <a:xfrm>
              <a:off x="6096000" y="2617540"/>
              <a:ext cx="80351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B1E199F5-1C43-ED23-DA6D-68CDF677B5E6}"/>
                </a:ext>
              </a:extLst>
            </p:cNvPr>
            <p:cNvSpPr/>
            <p:nvPr/>
          </p:nvSpPr>
          <p:spPr>
            <a:xfrm>
              <a:off x="5266931" y="115261"/>
              <a:ext cx="828000" cy="828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B</a:t>
              </a:r>
              <a:endParaRPr lang="zh-TW" altLang="en-US" dirty="0"/>
            </a:p>
          </p:txBody>
        </p: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532767FC-CCE8-296E-C26C-0E0D749A4499}"/>
                </a:ext>
              </a:extLst>
            </p:cNvPr>
            <p:cNvGrpSpPr/>
            <p:nvPr/>
          </p:nvGrpSpPr>
          <p:grpSpPr>
            <a:xfrm>
              <a:off x="3919572" y="130533"/>
              <a:ext cx="3807945" cy="2901007"/>
              <a:chOff x="5321433" y="777037"/>
              <a:chExt cx="3807945" cy="2901007"/>
            </a:xfrm>
          </p:grpSpPr>
          <p:cxnSp>
            <p:nvCxnSpPr>
              <p:cNvPr id="16" name="直線單箭頭接點 15"/>
              <p:cNvCxnSpPr>
                <a:cxnSpLocks/>
                <a:stCxn id="8" idx="7"/>
                <a:endCxn id="9" idx="2"/>
              </p:cNvCxnSpPr>
              <p:nvPr/>
            </p:nvCxnSpPr>
            <p:spPr>
              <a:xfrm flipV="1">
                <a:off x="6028175" y="1175765"/>
                <a:ext cx="640617" cy="7045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單箭頭接點 18"/>
              <p:cNvCxnSpPr>
                <a:cxnSpLocks/>
                <a:stCxn id="8" idx="5"/>
                <a:endCxn id="10" idx="2"/>
              </p:cNvCxnSpPr>
              <p:nvPr/>
            </p:nvCxnSpPr>
            <p:spPr>
              <a:xfrm>
                <a:off x="6028175" y="2465829"/>
                <a:ext cx="641686" cy="79821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單箭頭接點 21"/>
              <p:cNvCxnSpPr>
                <a:cxnSpLocks/>
                <a:stCxn id="10" idx="0"/>
                <a:endCxn id="9" idx="4"/>
              </p:cNvCxnSpPr>
              <p:nvPr/>
            </p:nvCxnSpPr>
            <p:spPr>
              <a:xfrm flipH="1" flipV="1">
                <a:off x="7082792" y="1589765"/>
                <a:ext cx="1069" cy="126027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單箭頭接點 24"/>
              <p:cNvCxnSpPr>
                <a:cxnSpLocks/>
                <a:stCxn id="12" idx="1"/>
                <a:endCxn id="9" idx="5"/>
              </p:cNvCxnSpPr>
              <p:nvPr/>
            </p:nvCxnSpPr>
            <p:spPr>
              <a:xfrm flipH="1" flipV="1">
                <a:off x="7375534" y="1468507"/>
                <a:ext cx="1047102" cy="150279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單箭頭接點 30"/>
              <p:cNvCxnSpPr>
                <a:cxnSpLocks/>
              </p:cNvCxnSpPr>
              <p:nvPr/>
            </p:nvCxnSpPr>
            <p:spPr>
              <a:xfrm flipV="1">
                <a:off x="8828534" y="1572346"/>
                <a:ext cx="10968" cy="127300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單箭頭接點 16"/>
              <p:cNvCxnSpPr>
                <a:cxnSpLocks/>
                <a:stCxn id="9" idx="6"/>
                <a:endCxn id="11" idx="2"/>
              </p:cNvCxnSpPr>
              <p:nvPr/>
            </p:nvCxnSpPr>
            <p:spPr>
              <a:xfrm>
                <a:off x="7496792" y="1175765"/>
                <a:ext cx="804586" cy="152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單箭頭接點 20"/>
              <p:cNvCxnSpPr>
                <a:cxnSpLocks/>
              </p:cNvCxnSpPr>
              <p:nvPr/>
            </p:nvCxnSpPr>
            <p:spPr>
              <a:xfrm>
                <a:off x="8560594" y="1574839"/>
                <a:ext cx="0" cy="129009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1EDA63AD-B40C-899B-FE6F-A7F37CF966EE}"/>
                  </a:ext>
                </a:extLst>
              </p:cNvPr>
              <p:cNvSpPr/>
              <p:nvPr/>
            </p:nvSpPr>
            <p:spPr>
              <a:xfrm>
                <a:off x="5321433" y="1759087"/>
                <a:ext cx="828000" cy="82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A</a:t>
                </a:r>
                <a:endParaRPr lang="zh-TW" altLang="en-US" dirty="0"/>
              </a:p>
            </p:txBody>
          </p:sp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EF76140E-5CF3-5457-601D-867F8C64034C}"/>
                  </a:ext>
                </a:extLst>
              </p:cNvPr>
              <p:cNvSpPr/>
              <p:nvPr/>
            </p:nvSpPr>
            <p:spPr>
              <a:xfrm>
                <a:off x="6669861" y="2850044"/>
                <a:ext cx="828000" cy="82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D</a:t>
                </a:r>
                <a:endParaRPr lang="zh-TW" altLang="en-US" dirty="0"/>
              </a:p>
            </p:txBody>
          </p:sp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A6DE6FF8-8990-3D06-A711-545167E39365}"/>
                  </a:ext>
                </a:extLst>
              </p:cNvPr>
              <p:cNvSpPr/>
              <p:nvPr/>
            </p:nvSpPr>
            <p:spPr>
              <a:xfrm>
                <a:off x="8301378" y="777037"/>
                <a:ext cx="828000" cy="82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C</a:t>
                </a:r>
                <a:endParaRPr lang="zh-TW" altLang="en-US" dirty="0"/>
              </a:p>
            </p:txBody>
          </p:sp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8B04B641-9951-2214-CD7D-37A57BCD92EA}"/>
                  </a:ext>
                </a:extLst>
              </p:cNvPr>
              <p:cNvSpPr/>
              <p:nvPr/>
            </p:nvSpPr>
            <p:spPr>
              <a:xfrm>
                <a:off x="8301378" y="2850044"/>
                <a:ext cx="828000" cy="82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E</a:t>
                </a:r>
                <a:endParaRPr lang="zh-TW" altLang="en-US" dirty="0"/>
              </a:p>
            </p:txBody>
          </p:sp>
        </p:grp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D4113515-E1EC-9A6A-D7A7-D888BA459C47}"/>
              </a:ext>
            </a:extLst>
          </p:cNvPr>
          <p:cNvSpPr txBox="1"/>
          <p:nvPr/>
        </p:nvSpPr>
        <p:spPr>
          <a:xfrm>
            <a:off x="1787990" y="1279296"/>
            <a:ext cx="786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10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603980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字方塊 41"/>
          <p:cNvSpPr txBox="1"/>
          <p:nvPr/>
        </p:nvSpPr>
        <p:spPr>
          <a:xfrm>
            <a:off x="966786" y="1974204"/>
            <a:ext cx="4881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2</a:t>
            </a:r>
            <a:endParaRPr lang="zh-TW" altLang="en-US" sz="40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886492" y="387489"/>
            <a:ext cx="952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12</a:t>
            </a:r>
            <a:endParaRPr lang="zh-TW" altLang="en-US" sz="40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2989803" y="2499143"/>
            <a:ext cx="952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5</a:t>
            </a:r>
            <a:endParaRPr lang="zh-TW" altLang="en-US" sz="4000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2912081" y="1442628"/>
            <a:ext cx="495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1</a:t>
            </a:r>
            <a:endParaRPr lang="zh-TW" altLang="en-US" sz="4000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3482294" y="1051288"/>
            <a:ext cx="1543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3</a:t>
            </a:r>
            <a:endParaRPr lang="zh-TW" altLang="en-US" sz="40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4138381" y="1041801"/>
            <a:ext cx="1543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9</a:t>
            </a:r>
            <a:endParaRPr lang="zh-TW" altLang="en-US" sz="40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2912081" y="-89490"/>
            <a:ext cx="1543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3</a:t>
            </a:r>
            <a:endParaRPr lang="zh-TW" altLang="en-US" sz="40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5167313" y="241756"/>
            <a:ext cx="63802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/>
              <a:t>集合</a:t>
            </a:r>
            <a:r>
              <a:rPr lang="en-US" altLang="zh-TW" sz="4800" dirty="0"/>
              <a:t>S</a:t>
            </a:r>
            <a:r>
              <a:rPr lang="zh-TW" altLang="en-US" sz="4800" dirty="0"/>
              <a:t> </a:t>
            </a:r>
            <a:r>
              <a:rPr lang="en-US" altLang="zh-TW" sz="4800" dirty="0"/>
              <a:t>=</a:t>
            </a:r>
            <a:r>
              <a:rPr lang="zh-TW" altLang="en-US" sz="4800" dirty="0"/>
              <a:t> </a:t>
            </a:r>
            <a:r>
              <a:rPr lang="en-US" altLang="zh-TW" sz="4800" dirty="0"/>
              <a:t>{</a:t>
            </a:r>
            <a:r>
              <a:rPr lang="zh-TW" altLang="en-US" sz="4800" dirty="0"/>
              <a:t> </a:t>
            </a:r>
            <a:r>
              <a:rPr lang="en-US" altLang="zh-TW" sz="4800" dirty="0"/>
              <a:t>A</a:t>
            </a:r>
            <a:r>
              <a:rPr lang="zh-TW" altLang="en-US" sz="4800" dirty="0"/>
              <a:t> </a:t>
            </a:r>
            <a:r>
              <a:rPr lang="en-US" altLang="zh-TW" sz="4800" dirty="0"/>
              <a:t>, B , C</a:t>
            </a:r>
            <a:r>
              <a:rPr lang="zh-TW" altLang="en-US" sz="4800" dirty="0"/>
              <a:t> </a:t>
            </a:r>
            <a:r>
              <a:rPr lang="en-US" altLang="zh-TW" sz="4800" dirty="0"/>
              <a:t>, D</a:t>
            </a:r>
            <a:r>
              <a:rPr lang="zh-TW" altLang="en-US" sz="4800" dirty="0"/>
              <a:t> </a:t>
            </a:r>
            <a:r>
              <a:rPr lang="en-US" altLang="zh-TW" sz="4800" dirty="0"/>
              <a:t>, E</a:t>
            </a:r>
            <a:r>
              <a:rPr lang="zh-TW" altLang="en-US" sz="4800" dirty="0"/>
              <a:t> </a:t>
            </a:r>
            <a:r>
              <a:rPr lang="en-US" altLang="zh-TW" sz="4800" dirty="0"/>
              <a:t>}</a:t>
            </a:r>
            <a:endParaRPr lang="zh-TW" altLang="en-US" sz="4800" dirty="0"/>
          </a:p>
        </p:txBody>
      </p:sp>
      <p:cxnSp>
        <p:nvCxnSpPr>
          <p:cNvPr id="41" name="直線接點 40"/>
          <p:cNvCxnSpPr/>
          <p:nvPr/>
        </p:nvCxnSpPr>
        <p:spPr>
          <a:xfrm flipV="1">
            <a:off x="8775445" y="284062"/>
            <a:ext cx="384048" cy="7173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/>
          <p:cNvCxnSpPr/>
          <p:nvPr/>
        </p:nvCxnSpPr>
        <p:spPr>
          <a:xfrm flipV="1">
            <a:off x="10492168" y="307743"/>
            <a:ext cx="384048" cy="7173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/>
          <p:cNvCxnSpPr/>
          <p:nvPr/>
        </p:nvCxnSpPr>
        <p:spPr>
          <a:xfrm flipV="1">
            <a:off x="7917084" y="337414"/>
            <a:ext cx="384048" cy="7173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/>
          <p:nvPr/>
        </p:nvCxnSpPr>
        <p:spPr>
          <a:xfrm flipV="1">
            <a:off x="11305508" y="328984"/>
            <a:ext cx="384048" cy="7173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表格 34"/>
              <p:cNvGraphicFramePr>
                <a:graphicFrameLocks noGrp="1"/>
              </p:cNvGraphicFramePr>
              <p:nvPr/>
            </p:nvGraphicFramePr>
            <p:xfrm>
              <a:off x="2366295" y="3273422"/>
              <a:ext cx="8128000" cy="2468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812689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TW" sz="48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</a:t>
                          </a:r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8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</a:t>
                          </a:r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8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</a:t>
                          </a:r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8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</a:t>
                          </a:r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8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</a:t>
                          </a:r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12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8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4800" b="1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4800" b="1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4800" b="1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4800" b="1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812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8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表格 3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9690002"/>
                  </p:ext>
                </p:extLst>
              </p:nvPr>
            </p:nvGraphicFramePr>
            <p:xfrm>
              <a:off x="2366295" y="3273422"/>
              <a:ext cx="8128000" cy="2468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5600"/>
                    <a:gridCol w="1625600"/>
                    <a:gridCol w="1625600"/>
                    <a:gridCol w="1625600"/>
                    <a:gridCol w="1625600"/>
                  </a:tblGrid>
                  <a:tr h="82296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TW" sz="4800" b="1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</a:t>
                          </a:r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800" b="1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</a:t>
                          </a:r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800" b="1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</a:t>
                          </a:r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800" b="1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</a:t>
                          </a:r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800" b="1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</a:t>
                          </a:r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800" b="1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100000" t="-114706" r="-299625" b="-138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200752" t="-114706" r="-200752" b="-138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299625" t="-114706" r="-100000" b="-138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399625" t="-114706" b="-138971"/>
                          </a:stretch>
                        </a:blipFill>
                      </a:tcPr>
                    </a:tc>
                  </a:tr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800" b="1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69" name="群組 68">
            <a:extLst>
              <a:ext uri="{FF2B5EF4-FFF2-40B4-BE49-F238E27FC236}">
                <a16:creationId xmlns:a16="http://schemas.microsoft.com/office/drawing/2014/main" id="{444A9052-B9F4-5140-1B9D-8CC0FA530776}"/>
              </a:ext>
            </a:extLst>
          </p:cNvPr>
          <p:cNvGrpSpPr/>
          <p:nvPr/>
        </p:nvGrpSpPr>
        <p:grpSpPr>
          <a:xfrm>
            <a:off x="662082" y="148549"/>
            <a:ext cx="3807945" cy="2916279"/>
            <a:chOff x="3919572" y="115261"/>
            <a:chExt cx="3807945" cy="2916279"/>
          </a:xfrm>
        </p:grpSpPr>
        <p:cxnSp>
          <p:nvCxnSpPr>
            <p:cNvPr id="28" name="直線單箭頭接點 27"/>
            <p:cNvCxnSpPr>
              <a:cxnSpLocks/>
              <a:stCxn id="10" idx="6"/>
              <a:endCxn id="12" idx="2"/>
            </p:cNvCxnSpPr>
            <p:nvPr/>
          </p:nvCxnSpPr>
          <p:spPr>
            <a:xfrm>
              <a:off x="6096000" y="2617540"/>
              <a:ext cx="80351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B1E199F5-1C43-ED23-DA6D-68CDF677B5E6}"/>
                </a:ext>
              </a:extLst>
            </p:cNvPr>
            <p:cNvSpPr/>
            <p:nvPr/>
          </p:nvSpPr>
          <p:spPr>
            <a:xfrm>
              <a:off x="5266931" y="115261"/>
              <a:ext cx="828000" cy="828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B</a:t>
              </a:r>
              <a:endParaRPr lang="zh-TW" altLang="en-US" dirty="0"/>
            </a:p>
          </p:txBody>
        </p: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532767FC-CCE8-296E-C26C-0E0D749A4499}"/>
                </a:ext>
              </a:extLst>
            </p:cNvPr>
            <p:cNvGrpSpPr/>
            <p:nvPr/>
          </p:nvGrpSpPr>
          <p:grpSpPr>
            <a:xfrm>
              <a:off x="3919572" y="130533"/>
              <a:ext cx="3807945" cy="2901007"/>
              <a:chOff x="5321433" y="777037"/>
              <a:chExt cx="3807945" cy="2901007"/>
            </a:xfrm>
          </p:grpSpPr>
          <p:cxnSp>
            <p:nvCxnSpPr>
              <p:cNvPr id="16" name="直線單箭頭接點 15"/>
              <p:cNvCxnSpPr>
                <a:cxnSpLocks/>
                <a:stCxn id="8" idx="7"/>
                <a:endCxn id="9" idx="2"/>
              </p:cNvCxnSpPr>
              <p:nvPr/>
            </p:nvCxnSpPr>
            <p:spPr>
              <a:xfrm flipV="1">
                <a:off x="6028175" y="1175765"/>
                <a:ext cx="640617" cy="7045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單箭頭接點 18"/>
              <p:cNvCxnSpPr>
                <a:cxnSpLocks/>
                <a:stCxn id="8" idx="5"/>
                <a:endCxn id="10" idx="2"/>
              </p:cNvCxnSpPr>
              <p:nvPr/>
            </p:nvCxnSpPr>
            <p:spPr>
              <a:xfrm>
                <a:off x="6028175" y="2465829"/>
                <a:ext cx="641686" cy="79821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單箭頭接點 21"/>
              <p:cNvCxnSpPr>
                <a:cxnSpLocks/>
                <a:stCxn id="10" idx="0"/>
                <a:endCxn id="9" idx="4"/>
              </p:cNvCxnSpPr>
              <p:nvPr/>
            </p:nvCxnSpPr>
            <p:spPr>
              <a:xfrm flipH="1" flipV="1">
                <a:off x="7082792" y="1589765"/>
                <a:ext cx="1069" cy="126027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單箭頭接點 24"/>
              <p:cNvCxnSpPr>
                <a:cxnSpLocks/>
                <a:stCxn id="12" idx="1"/>
                <a:endCxn id="9" idx="5"/>
              </p:cNvCxnSpPr>
              <p:nvPr/>
            </p:nvCxnSpPr>
            <p:spPr>
              <a:xfrm flipH="1" flipV="1">
                <a:off x="7375534" y="1468507"/>
                <a:ext cx="1047102" cy="150279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單箭頭接點 30"/>
              <p:cNvCxnSpPr>
                <a:cxnSpLocks/>
              </p:cNvCxnSpPr>
              <p:nvPr/>
            </p:nvCxnSpPr>
            <p:spPr>
              <a:xfrm flipV="1">
                <a:off x="8828534" y="1572346"/>
                <a:ext cx="10968" cy="127300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單箭頭接點 16"/>
              <p:cNvCxnSpPr>
                <a:cxnSpLocks/>
                <a:stCxn id="9" idx="6"/>
                <a:endCxn id="11" idx="2"/>
              </p:cNvCxnSpPr>
              <p:nvPr/>
            </p:nvCxnSpPr>
            <p:spPr>
              <a:xfrm>
                <a:off x="7496792" y="1175765"/>
                <a:ext cx="804586" cy="152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單箭頭接點 20"/>
              <p:cNvCxnSpPr>
                <a:cxnSpLocks/>
              </p:cNvCxnSpPr>
              <p:nvPr/>
            </p:nvCxnSpPr>
            <p:spPr>
              <a:xfrm>
                <a:off x="8560594" y="1574839"/>
                <a:ext cx="0" cy="129009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1EDA63AD-B40C-899B-FE6F-A7F37CF966EE}"/>
                  </a:ext>
                </a:extLst>
              </p:cNvPr>
              <p:cNvSpPr/>
              <p:nvPr/>
            </p:nvSpPr>
            <p:spPr>
              <a:xfrm>
                <a:off x="5321433" y="1759087"/>
                <a:ext cx="828000" cy="82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A</a:t>
                </a:r>
                <a:endParaRPr lang="zh-TW" altLang="en-US" dirty="0"/>
              </a:p>
            </p:txBody>
          </p:sp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EF76140E-5CF3-5457-601D-867F8C64034C}"/>
                  </a:ext>
                </a:extLst>
              </p:cNvPr>
              <p:cNvSpPr/>
              <p:nvPr/>
            </p:nvSpPr>
            <p:spPr>
              <a:xfrm>
                <a:off x="6669861" y="2850044"/>
                <a:ext cx="828000" cy="82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D</a:t>
                </a:r>
                <a:endParaRPr lang="zh-TW" altLang="en-US" dirty="0"/>
              </a:p>
            </p:txBody>
          </p:sp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A6DE6FF8-8990-3D06-A711-545167E39365}"/>
                  </a:ext>
                </a:extLst>
              </p:cNvPr>
              <p:cNvSpPr/>
              <p:nvPr/>
            </p:nvSpPr>
            <p:spPr>
              <a:xfrm>
                <a:off x="8301378" y="777037"/>
                <a:ext cx="828000" cy="82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C</a:t>
                </a:r>
                <a:endParaRPr lang="zh-TW" altLang="en-US" dirty="0"/>
              </a:p>
            </p:txBody>
          </p:sp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8B04B641-9951-2214-CD7D-37A57BCD92EA}"/>
                  </a:ext>
                </a:extLst>
              </p:cNvPr>
              <p:cNvSpPr/>
              <p:nvPr/>
            </p:nvSpPr>
            <p:spPr>
              <a:xfrm>
                <a:off x="8301378" y="2850044"/>
                <a:ext cx="828000" cy="82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E</a:t>
                </a:r>
                <a:endParaRPr lang="zh-TW" altLang="en-US" dirty="0"/>
              </a:p>
            </p:txBody>
          </p:sp>
        </p:grpSp>
      </p:grpSp>
      <p:graphicFrame>
        <p:nvGraphicFramePr>
          <p:cNvPr id="37" name="表格 36"/>
          <p:cNvGraphicFramePr>
            <a:graphicFrameLocks noGrp="1"/>
          </p:cNvGraphicFramePr>
          <p:nvPr/>
        </p:nvGraphicFramePr>
        <p:xfrm>
          <a:off x="3901243" y="4991880"/>
          <a:ext cx="6606380" cy="831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1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1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1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316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sz="4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TW" altLang="en-US" sz="4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4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4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8" name="表格 37"/>
          <p:cNvGraphicFramePr>
            <a:graphicFrameLocks noGrp="1"/>
          </p:cNvGraphicFramePr>
          <p:nvPr/>
        </p:nvGraphicFramePr>
        <p:xfrm>
          <a:off x="3901243" y="4112539"/>
          <a:ext cx="6606380" cy="83163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51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1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1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1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316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/>
                        <a:t>8</a:t>
                      </a:r>
                      <a:endParaRPr lang="zh-TW" altLang="en-US" sz="4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/>
                        <a:t>11</a:t>
                      </a:r>
                      <a:endParaRPr lang="zh-TW" altLang="en-US" sz="4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/>
                        <a:t>2</a:t>
                      </a:r>
                      <a:endParaRPr lang="zh-TW" altLang="en-US" sz="4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/>
                        <a:t>7</a:t>
                      </a:r>
                      <a:endParaRPr lang="zh-TW" altLang="en-US" sz="4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文字方塊 1">
            <a:extLst>
              <a:ext uri="{FF2B5EF4-FFF2-40B4-BE49-F238E27FC236}">
                <a16:creationId xmlns:a16="http://schemas.microsoft.com/office/drawing/2014/main" id="{3C4E26A1-7D7E-5E24-626B-C784DF3C63A4}"/>
              </a:ext>
            </a:extLst>
          </p:cNvPr>
          <p:cNvSpPr txBox="1"/>
          <p:nvPr/>
        </p:nvSpPr>
        <p:spPr>
          <a:xfrm>
            <a:off x="1787990" y="1279296"/>
            <a:ext cx="786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10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48380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字方塊 41"/>
          <p:cNvSpPr txBox="1"/>
          <p:nvPr/>
        </p:nvSpPr>
        <p:spPr>
          <a:xfrm>
            <a:off x="966786" y="1974204"/>
            <a:ext cx="4881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2</a:t>
            </a:r>
            <a:endParaRPr lang="zh-TW" altLang="en-US" sz="40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886492" y="387489"/>
            <a:ext cx="952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12</a:t>
            </a:r>
            <a:endParaRPr lang="zh-TW" altLang="en-US" sz="40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2989803" y="2499143"/>
            <a:ext cx="952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5</a:t>
            </a:r>
            <a:endParaRPr lang="zh-TW" altLang="en-US" sz="4000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2912081" y="1442628"/>
            <a:ext cx="495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1</a:t>
            </a:r>
            <a:endParaRPr lang="zh-TW" altLang="en-US" sz="4000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3482294" y="1051288"/>
            <a:ext cx="1543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3</a:t>
            </a:r>
            <a:endParaRPr lang="zh-TW" altLang="en-US" sz="40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4138381" y="1041801"/>
            <a:ext cx="1543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9</a:t>
            </a:r>
            <a:endParaRPr lang="zh-TW" altLang="en-US" sz="40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2912081" y="-89490"/>
            <a:ext cx="1543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3</a:t>
            </a:r>
            <a:endParaRPr lang="zh-TW" altLang="en-US" sz="40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5167313" y="241756"/>
            <a:ext cx="63802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/>
              <a:t>集合</a:t>
            </a:r>
            <a:r>
              <a:rPr lang="en-US" altLang="zh-TW" sz="4800" dirty="0"/>
              <a:t>S</a:t>
            </a:r>
            <a:r>
              <a:rPr lang="zh-TW" altLang="en-US" sz="4800" dirty="0"/>
              <a:t> </a:t>
            </a:r>
            <a:r>
              <a:rPr lang="en-US" altLang="zh-TW" sz="4800" dirty="0"/>
              <a:t>=</a:t>
            </a:r>
            <a:r>
              <a:rPr lang="zh-TW" altLang="en-US" sz="4800" dirty="0"/>
              <a:t> </a:t>
            </a:r>
            <a:r>
              <a:rPr lang="en-US" altLang="zh-TW" sz="4800" dirty="0"/>
              <a:t>{</a:t>
            </a:r>
            <a:r>
              <a:rPr lang="zh-TW" altLang="en-US" sz="4800" dirty="0"/>
              <a:t> </a:t>
            </a:r>
            <a:r>
              <a:rPr lang="en-US" altLang="zh-TW" sz="4800" dirty="0"/>
              <a:t>A</a:t>
            </a:r>
            <a:r>
              <a:rPr lang="zh-TW" altLang="en-US" sz="4800" dirty="0"/>
              <a:t> </a:t>
            </a:r>
            <a:r>
              <a:rPr lang="en-US" altLang="zh-TW" sz="4800" dirty="0"/>
              <a:t>, B , C</a:t>
            </a:r>
            <a:r>
              <a:rPr lang="zh-TW" altLang="en-US" sz="4800" dirty="0"/>
              <a:t> </a:t>
            </a:r>
            <a:r>
              <a:rPr lang="en-US" altLang="zh-TW" sz="4800" dirty="0"/>
              <a:t>, D</a:t>
            </a:r>
            <a:r>
              <a:rPr lang="zh-TW" altLang="en-US" sz="4800" dirty="0"/>
              <a:t> </a:t>
            </a:r>
            <a:r>
              <a:rPr lang="en-US" altLang="zh-TW" sz="4800" dirty="0"/>
              <a:t>, E</a:t>
            </a:r>
            <a:r>
              <a:rPr lang="zh-TW" altLang="en-US" sz="4800" dirty="0"/>
              <a:t> </a:t>
            </a:r>
            <a:r>
              <a:rPr lang="en-US" altLang="zh-TW" sz="4800" dirty="0"/>
              <a:t>}</a:t>
            </a:r>
            <a:endParaRPr lang="zh-TW" altLang="en-US" sz="4800" dirty="0"/>
          </a:p>
        </p:txBody>
      </p:sp>
      <p:cxnSp>
        <p:nvCxnSpPr>
          <p:cNvPr id="41" name="直線接點 40"/>
          <p:cNvCxnSpPr/>
          <p:nvPr/>
        </p:nvCxnSpPr>
        <p:spPr>
          <a:xfrm flipV="1">
            <a:off x="8775445" y="284062"/>
            <a:ext cx="384048" cy="7173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/>
          <p:cNvCxnSpPr/>
          <p:nvPr/>
        </p:nvCxnSpPr>
        <p:spPr>
          <a:xfrm flipV="1">
            <a:off x="9657742" y="287592"/>
            <a:ext cx="384048" cy="7173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/>
          <p:cNvCxnSpPr/>
          <p:nvPr/>
        </p:nvCxnSpPr>
        <p:spPr>
          <a:xfrm flipV="1">
            <a:off x="10492168" y="307743"/>
            <a:ext cx="384048" cy="7173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/>
          <p:cNvCxnSpPr/>
          <p:nvPr/>
        </p:nvCxnSpPr>
        <p:spPr>
          <a:xfrm flipV="1">
            <a:off x="7917084" y="337414"/>
            <a:ext cx="384048" cy="7173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/>
          <p:nvPr/>
        </p:nvCxnSpPr>
        <p:spPr>
          <a:xfrm flipV="1">
            <a:off x="11305508" y="328984"/>
            <a:ext cx="384048" cy="7173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表格 34"/>
              <p:cNvGraphicFramePr>
                <a:graphicFrameLocks noGrp="1"/>
              </p:cNvGraphicFramePr>
              <p:nvPr/>
            </p:nvGraphicFramePr>
            <p:xfrm>
              <a:off x="2366295" y="3273422"/>
              <a:ext cx="8128000" cy="2468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812689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TW" sz="48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</a:t>
                          </a:r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8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</a:t>
                          </a:r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8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</a:t>
                          </a:r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8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</a:t>
                          </a:r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8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</a:t>
                          </a:r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12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8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4800" b="1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4800" b="1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4800" b="1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4800" b="1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812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8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表格 3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9690002"/>
                  </p:ext>
                </p:extLst>
              </p:nvPr>
            </p:nvGraphicFramePr>
            <p:xfrm>
              <a:off x="2366295" y="3273422"/>
              <a:ext cx="8128000" cy="2468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5600"/>
                    <a:gridCol w="1625600"/>
                    <a:gridCol w="1625600"/>
                    <a:gridCol w="1625600"/>
                    <a:gridCol w="1625600"/>
                  </a:tblGrid>
                  <a:tr h="82296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TW" sz="4800" b="1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</a:t>
                          </a:r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800" b="1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</a:t>
                          </a:r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800" b="1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</a:t>
                          </a:r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800" b="1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</a:t>
                          </a:r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800" b="1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</a:t>
                          </a:r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800" b="1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100000" t="-114706" r="-299625" b="-138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200752" t="-114706" r="-200752" b="-138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299625" t="-114706" r="-100000" b="-138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399625" t="-114706" b="-138971"/>
                          </a:stretch>
                        </a:blipFill>
                      </a:tcPr>
                    </a:tc>
                  </a:tr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800" b="1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48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67" name="表格 66"/>
          <p:cNvGraphicFramePr>
            <a:graphicFrameLocks noGrp="1"/>
          </p:cNvGraphicFramePr>
          <p:nvPr/>
        </p:nvGraphicFramePr>
        <p:xfrm>
          <a:off x="3901243" y="4092044"/>
          <a:ext cx="6606380" cy="831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1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1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1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316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/>
                        <a:t>8</a:t>
                      </a:r>
                      <a:endParaRPr lang="zh-TW" altLang="en-US" sz="4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/>
                        <a:t>11</a:t>
                      </a:r>
                      <a:endParaRPr lang="zh-TW" altLang="en-US" sz="4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/>
                        <a:t>2</a:t>
                      </a:r>
                      <a:endParaRPr lang="zh-TW" altLang="en-US" sz="4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/>
                        <a:t>7</a:t>
                      </a:r>
                      <a:endParaRPr lang="zh-TW" altLang="en-US" sz="4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0" name="文字方塊 69"/>
          <p:cNvSpPr txBox="1"/>
          <p:nvPr/>
        </p:nvSpPr>
        <p:spPr>
          <a:xfrm>
            <a:off x="9440587" y="6959003"/>
            <a:ext cx="120240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800" dirty="0"/>
              <a:t>A</a:t>
            </a:r>
            <a:endParaRPr lang="zh-TW" altLang="en-US" sz="4800" dirty="0"/>
          </a:p>
        </p:txBody>
      </p: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444A9052-B9F4-5140-1B9D-8CC0FA530776}"/>
              </a:ext>
            </a:extLst>
          </p:cNvPr>
          <p:cNvGrpSpPr/>
          <p:nvPr/>
        </p:nvGrpSpPr>
        <p:grpSpPr>
          <a:xfrm>
            <a:off x="662082" y="148549"/>
            <a:ext cx="3807945" cy="2916279"/>
            <a:chOff x="3919572" y="115261"/>
            <a:chExt cx="3807945" cy="2916279"/>
          </a:xfrm>
        </p:grpSpPr>
        <p:cxnSp>
          <p:nvCxnSpPr>
            <p:cNvPr id="28" name="直線單箭頭接點 27"/>
            <p:cNvCxnSpPr>
              <a:cxnSpLocks/>
              <a:stCxn id="10" idx="6"/>
              <a:endCxn id="12" idx="2"/>
            </p:cNvCxnSpPr>
            <p:nvPr/>
          </p:nvCxnSpPr>
          <p:spPr>
            <a:xfrm>
              <a:off x="6096000" y="2617540"/>
              <a:ext cx="80351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B1E199F5-1C43-ED23-DA6D-68CDF677B5E6}"/>
                </a:ext>
              </a:extLst>
            </p:cNvPr>
            <p:cNvSpPr/>
            <p:nvPr/>
          </p:nvSpPr>
          <p:spPr>
            <a:xfrm>
              <a:off x="5266931" y="115261"/>
              <a:ext cx="828000" cy="828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B</a:t>
              </a:r>
              <a:endParaRPr lang="zh-TW" altLang="en-US" dirty="0"/>
            </a:p>
          </p:txBody>
        </p: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532767FC-CCE8-296E-C26C-0E0D749A4499}"/>
                </a:ext>
              </a:extLst>
            </p:cNvPr>
            <p:cNvGrpSpPr/>
            <p:nvPr/>
          </p:nvGrpSpPr>
          <p:grpSpPr>
            <a:xfrm>
              <a:off x="3919572" y="130533"/>
              <a:ext cx="3807945" cy="2901007"/>
              <a:chOff x="5321433" y="777037"/>
              <a:chExt cx="3807945" cy="2901007"/>
            </a:xfrm>
          </p:grpSpPr>
          <p:cxnSp>
            <p:nvCxnSpPr>
              <p:cNvPr id="16" name="直線單箭頭接點 15"/>
              <p:cNvCxnSpPr>
                <a:cxnSpLocks/>
                <a:stCxn id="8" idx="7"/>
                <a:endCxn id="9" idx="2"/>
              </p:cNvCxnSpPr>
              <p:nvPr/>
            </p:nvCxnSpPr>
            <p:spPr>
              <a:xfrm flipV="1">
                <a:off x="6028175" y="1175765"/>
                <a:ext cx="640617" cy="7045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單箭頭接點 18"/>
              <p:cNvCxnSpPr>
                <a:cxnSpLocks/>
                <a:stCxn id="8" idx="5"/>
                <a:endCxn id="10" idx="2"/>
              </p:cNvCxnSpPr>
              <p:nvPr/>
            </p:nvCxnSpPr>
            <p:spPr>
              <a:xfrm>
                <a:off x="6028175" y="2465829"/>
                <a:ext cx="641686" cy="79821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單箭頭接點 21"/>
              <p:cNvCxnSpPr>
                <a:cxnSpLocks/>
                <a:stCxn id="10" idx="0"/>
                <a:endCxn id="9" idx="4"/>
              </p:cNvCxnSpPr>
              <p:nvPr/>
            </p:nvCxnSpPr>
            <p:spPr>
              <a:xfrm flipH="1" flipV="1">
                <a:off x="7082792" y="1589765"/>
                <a:ext cx="1069" cy="126027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單箭頭接點 24"/>
              <p:cNvCxnSpPr>
                <a:cxnSpLocks/>
                <a:stCxn id="12" idx="1"/>
                <a:endCxn id="9" idx="5"/>
              </p:cNvCxnSpPr>
              <p:nvPr/>
            </p:nvCxnSpPr>
            <p:spPr>
              <a:xfrm flipH="1" flipV="1">
                <a:off x="7375534" y="1468507"/>
                <a:ext cx="1047102" cy="150279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單箭頭接點 30"/>
              <p:cNvCxnSpPr>
                <a:cxnSpLocks/>
              </p:cNvCxnSpPr>
              <p:nvPr/>
            </p:nvCxnSpPr>
            <p:spPr>
              <a:xfrm flipV="1">
                <a:off x="8828534" y="1572346"/>
                <a:ext cx="10968" cy="127300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單箭頭接點 16"/>
              <p:cNvCxnSpPr>
                <a:cxnSpLocks/>
                <a:stCxn id="9" idx="6"/>
                <a:endCxn id="11" idx="2"/>
              </p:cNvCxnSpPr>
              <p:nvPr/>
            </p:nvCxnSpPr>
            <p:spPr>
              <a:xfrm>
                <a:off x="7496792" y="1175765"/>
                <a:ext cx="804586" cy="152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單箭頭接點 20"/>
              <p:cNvCxnSpPr>
                <a:cxnSpLocks/>
              </p:cNvCxnSpPr>
              <p:nvPr/>
            </p:nvCxnSpPr>
            <p:spPr>
              <a:xfrm>
                <a:off x="8560594" y="1574839"/>
                <a:ext cx="0" cy="129009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1EDA63AD-B40C-899B-FE6F-A7F37CF966EE}"/>
                  </a:ext>
                </a:extLst>
              </p:cNvPr>
              <p:cNvSpPr/>
              <p:nvPr/>
            </p:nvSpPr>
            <p:spPr>
              <a:xfrm>
                <a:off x="5321433" y="1759087"/>
                <a:ext cx="828000" cy="82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A</a:t>
                </a:r>
                <a:endParaRPr lang="zh-TW" altLang="en-US" dirty="0"/>
              </a:p>
            </p:txBody>
          </p:sp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EF76140E-5CF3-5457-601D-867F8C64034C}"/>
                  </a:ext>
                </a:extLst>
              </p:cNvPr>
              <p:cNvSpPr/>
              <p:nvPr/>
            </p:nvSpPr>
            <p:spPr>
              <a:xfrm>
                <a:off x="6669861" y="2850044"/>
                <a:ext cx="828000" cy="82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D</a:t>
                </a:r>
                <a:endParaRPr lang="zh-TW" altLang="en-US" dirty="0"/>
              </a:p>
            </p:txBody>
          </p:sp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A6DE6FF8-8990-3D06-A711-545167E39365}"/>
                  </a:ext>
                </a:extLst>
              </p:cNvPr>
              <p:cNvSpPr/>
              <p:nvPr/>
            </p:nvSpPr>
            <p:spPr>
              <a:xfrm>
                <a:off x="8301378" y="777037"/>
                <a:ext cx="828000" cy="82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C</a:t>
                </a:r>
                <a:endParaRPr lang="zh-TW" altLang="en-US" dirty="0"/>
              </a:p>
            </p:txBody>
          </p:sp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8B04B641-9951-2214-CD7D-37A57BCD92EA}"/>
                  </a:ext>
                </a:extLst>
              </p:cNvPr>
              <p:cNvSpPr/>
              <p:nvPr/>
            </p:nvSpPr>
            <p:spPr>
              <a:xfrm>
                <a:off x="8301378" y="2850044"/>
                <a:ext cx="828000" cy="82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E</a:t>
                </a:r>
                <a:endParaRPr lang="zh-TW" altLang="en-US" dirty="0"/>
              </a:p>
            </p:txBody>
          </p:sp>
        </p:grpSp>
      </p:grpSp>
      <p:graphicFrame>
        <p:nvGraphicFramePr>
          <p:cNvPr id="51" name="表格 50"/>
          <p:cNvGraphicFramePr>
            <a:graphicFrameLocks noGrp="1"/>
          </p:cNvGraphicFramePr>
          <p:nvPr/>
        </p:nvGraphicFramePr>
        <p:xfrm>
          <a:off x="3901243" y="4904159"/>
          <a:ext cx="6606380" cy="831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1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1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1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316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sz="4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TW" altLang="en-US" sz="4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4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4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文字方塊 1">
            <a:extLst>
              <a:ext uri="{FF2B5EF4-FFF2-40B4-BE49-F238E27FC236}">
                <a16:creationId xmlns:a16="http://schemas.microsoft.com/office/drawing/2014/main" id="{FBA5A50E-FC77-AC6B-7D27-C0B93FE0353E}"/>
              </a:ext>
            </a:extLst>
          </p:cNvPr>
          <p:cNvSpPr txBox="1"/>
          <p:nvPr/>
        </p:nvSpPr>
        <p:spPr>
          <a:xfrm>
            <a:off x="1787990" y="1279296"/>
            <a:ext cx="786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10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450023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字方塊 41"/>
          <p:cNvSpPr txBox="1"/>
          <p:nvPr/>
        </p:nvSpPr>
        <p:spPr>
          <a:xfrm>
            <a:off x="319086" y="1974204"/>
            <a:ext cx="4881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2</a:t>
            </a:r>
            <a:endParaRPr lang="zh-TW" altLang="en-US" sz="40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238792" y="387489"/>
            <a:ext cx="952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12</a:t>
            </a:r>
            <a:endParaRPr lang="zh-TW" altLang="en-US" sz="40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2342103" y="2499143"/>
            <a:ext cx="952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5</a:t>
            </a:r>
            <a:endParaRPr lang="zh-TW" altLang="en-US" sz="4000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2264381" y="1442628"/>
            <a:ext cx="495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1</a:t>
            </a:r>
            <a:endParaRPr lang="zh-TW" altLang="en-US" sz="4000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2817774" y="1071984"/>
            <a:ext cx="1543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3</a:t>
            </a:r>
            <a:endParaRPr lang="zh-TW" altLang="en-US" sz="40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3431031" y="1080381"/>
            <a:ext cx="1543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9</a:t>
            </a:r>
            <a:endParaRPr lang="zh-TW" altLang="en-US" sz="40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2449136" y="-51211"/>
            <a:ext cx="1543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3</a:t>
            </a:r>
            <a:endParaRPr lang="zh-TW" altLang="en-US" sz="40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138194" y="3333415"/>
            <a:ext cx="5359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/>
              <a:t>集合</a:t>
            </a:r>
            <a:r>
              <a:rPr lang="en-US" altLang="zh-TW" sz="3600" dirty="0"/>
              <a:t>S</a:t>
            </a:r>
            <a:r>
              <a:rPr lang="zh-TW" altLang="en-US" sz="3600" dirty="0"/>
              <a:t> </a:t>
            </a:r>
            <a:r>
              <a:rPr lang="en-US" altLang="zh-TW" sz="3600" dirty="0"/>
              <a:t>=</a:t>
            </a:r>
            <a:r>
              <a:rPr lang="zh-TW" altLang="en-US" sz="3600" dirty="0"/>
              <a:t> </a:t>
            </a:r>
            <a:r>
              <a:rPr lang="en-US" altLang="zh-TW" sz="3600" dirty="0"/>
              <a:t>{ A , B , C</a:t>
            </a:r>
            <a:r>
              <a:rPr lang="zh-TW" altLang="en-US" sz="3600" dirty="0"/>
              <a:t> </a:t>
            </a:r>
            <a:r>
              <a:rPr lang="en-US" altLang="zh-TW" sz="3600" dirty="0"/>
              <a:t>, D</a:t>
            </a:r>
            <a:r>
              <a:rPr lang="zh-TW" altLang="en-US" sz="3600" dirty="0"/>
              <a:t> </a:t>
            </a:r>
            <a:r>
              <a:rPr lang="en-US" altLang="zh-TW" sz="3600" dirty="0"/>
              <a:t>, E</a:t>
            </a:r>
            <a:r>
              <a:rPr lang="zh-TW" altLang="en-US" sz="3600" dirty="0"/>
              <a:t> </a:t>
            </a:r>
            <a:r>
              <a:rPr lang="en-US" altLang="zh-TW" sz="3600" dirty="0"/>
              <a:t>}</a:t>
            </a:r>
            <a:endParaRPr lang="zh-TW" altLang="en-US" sz="3600" dirty="0"/>
          </a:p>
        </p:txBody>
      </p:sp>
      <p:graphicFrame>
        <p:nvGraphicFramePr>
          <p:cNvPr id="35" name="表格 34"/>
          <p:cNvGraphicFramePr>
            <a:graphicFrameLocks noGrp="1"/>
          </p:cNvGraphicFramePr>
          <p:nvPr/>
        </p:nvGraphicFramePr>
        <p:xfrm>
          <a:off x="4044231" y="791562"/>
          <a:ext cx="81280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1268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4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endParaRPr lang="zh-TW" altLang="en-US" sz="4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zh-TW" altLang="en-US" sz="4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zh-TW" altLang="en-US" sz="4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endParaRPr lang="zh-TW" altLang="en-US" sz="4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endParaRPr lang="zh-TW" altLang="en-US" sz="4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68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4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4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4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4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4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68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4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4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4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4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4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1" name="表格 60"/>
          <p:cNvGraphicFramePr>
            <a:graphicFrameLocks noGrp="1"/>
          </p:cNvGraphicFramePr>
          <p:nvPr/>
        </p:nvGraphicFramePr>
        <p:xfrm>
          <a:off x="5565851" y="2409365"/>
          <a:ext cx="6606380" cy="831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1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1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1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316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TW" altLang="en-US" sz="4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4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4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4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2" name="表格 61"/>
          <p:cNvGraphicFramePr>
            <a:graphicFrameLocks noGrp="1"/>
          </p:cNvGraphicFramePr>
          <p:nvPr/>
        </p:nvGraphicFramePr>
        <p:xfrm>
          <a:off x="5565851" y="3333095"/>
          <a:ext cx="6606380" cy="831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1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1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1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316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TW" altLang="en-US" sz="4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4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4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4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3" name="表格 62"/>
          <p:cNvGraphicFramePr>
            <a:graphicFrameLocks noGrp="1"/>
          </p:cNvGraphicFramePr>
          <p:nvPr/>
        </p:nvGraphicFramePr>
        <p:xfrm>
          <a:off x="5554523" y="4237384"/>
          <a:ext cx="6606380" cy="831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1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1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1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316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sz="4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TW" altLang="en-US" sz="4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4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4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4" name="表格 63"/>
          <p:cNvGraphicFramePr>
            <a:graphicFrameLocks noGrp="1"/>
          </p:cNvGraphicFramePr>
          <p:nvPr/>
        </p:nvGraphicFramePr>
        <p:xfrm>
          <a:off x="5554523" y="5133258"/>
          <a:ext cx="6606380" cy="831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1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1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1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316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sz="4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TW" altLang="en-US" sz="4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4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4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7" name="表格 66"/>
          <p:cNvGraphicFramePr>
            <a:graphicFrameLocks noGrp="1"/>
          </p:cNvGraphicFramePr>
          <p:nvPr/>
        </p:nvGraphicFramePr>
        <p:xfrm>
          <a:off x="5565851" y="6031265"/>
          <a:ext cx="6606380" cy="831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1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1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1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316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sz="4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TW" altLang="en-US" sz="4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4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4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69" name="群組 68">
            <a:extLst>
              <a:ext uri="{FF2B5EF4-FFF2-40B4-BE49-F238E27FC236}">
                <a16:creationId xmlns:a16="http://schemas.microsoft.com/office/drawing/2014/main" id="{444A9052-B9F4-5140-1B9D-8CC0FA530776}"/>
              </a:ext>
            </a:extLst>
          </p:cNvPr>
          <p:cNvGrpSpPr/>
          <p:nvPr/>
        </p:nvGrpSpPr>
        <p:grpSpPr>
          <a:xfrm>
            <a:off x="14382" y="148549"/>
            <a:ext cx="3807945" cy="2916279"/>
            <a:chOff x="3919572" y="115261"/>
            <a:chExt cx="3807945" cy="2916279"/>
          </a:xfrm>
        </p:grpSpPr>
        <p:cxnSp>
          <p:nvCxnSpPr>
            <p:cNvPr id="28" name="直線單箭頭接點 27"/>
            <p:cNvCxnSpPr>
              <a:cxnSpLocks/>
              <a:stCxn id="10" idx="6"/>
              <a:endCxn id="12" idx="2"/>
            </p:cNvCxnSpPr>
            <p:nvPr/>
          </p:nvCxnSpPr>
          <p:spPr>
            <a:xfrm>
              <a:off x="6096000" y="2617540"/>
              <a:ext cx="80351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B1E199F5-1C43-ED23-DA6D-68CDF677B5E6}"/>
                </a:ext>
              </a:extLst>
            </p:cNvPr>
            <p:cNvSpPr/>
            <p:nvPr/>
          </p:nvSpPr>
          <p:spPr>
            <a:xfrm>
              <a:off x="5266931" y="115261"/>
              <a:ext cx="828000" cy="828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B</a:t>
              </a:r>
              <a:endParaRPr lang="zh-TW" altLang="en-US" dirty="0"/>
            </a:p>
          </p:txBody>
        </p: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532767FC-CCE8-296E-C26C-0E0D749A4499}"/>
                </a:ext>
              </a:extLst>
            </p:cNvPr>
            <p:cNvGrpSpPr/>
            <p:nvPr/>
          </p:nvGrpSpPr>
          <p:grpSpPr>
            <a:xfrm>
              <a:off x="3919572" y="130533"/>
              <a:ext cx="3807945" cy="2901007"/>
              <a:chOff x="5321433" y="777037"/>
              <a:chExt cx="3807945" cy="2901007"/>
            </a:xfrm>
          </p:grpSpPr>
          <p:cxnSp>
            <p:nvCxnSpPr>
              <p:cNvPr id="16" name="直線單箭頭接點 15"/>
              <p:cNvCxnSpPr>
                <a:cxnSpLocks/>
                <a:stCxn id="8" idx="7"/>
                <a:endCxn id="9" idx="2"/>
              </p:cNvCxnSpPr>
              <p:nvPr/>
            </p:nvCxnSpPr>
            <p:spPr>
              <a:xfrm flipV="1">
                <a:off x="6028175" y="1175765"/>
                <a:ext cx="640617" cy="7045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單箭頭接點 18"/>
              <p:cNvCxnSpPr>
                <a:cxnSpLocks/>
                <a:stCxn id="8" idx="5"/>
                <a:endCxn id="10" idx="2"/>
              </p:cNvCxnSpPr>
              <p:nvPr/>
            </p:nvCxnSpPr>
            <p:spPr>
              <a:xfrm>
                <a:off x="6028175" y="2465829"/>
                <a:ext cx="641686" cy="79821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單箭頭接點 21"/>
              <p:cNvCxnSpPr>
                <a:cxnSpLocks/>
                <a:stCxn id="10" idx="0"/>
                <a:endCxn id="9" idx="4"/>
              </p:cNvCxnSpPr>
              <p:nvPr/>
            </p:nvCxnSpPr>
            <p:spPr>
              <a:xfrm flipH="1" flipV="1">
                <a:off x="7082792" y="1589765"/>
                <a:ext cx="1069" cy="126027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單箭頭接點 24"/>
              <p:cNvCxnSpPr>
                <a:cxnSpLocks/>
                <a:stCxn id="12" idx="1"/>
                <a:endCxn id="9" idx="5"/>
              </p:cNvCxnSpPr>
              <p:nvPr/>
            </p:nvCxnSpPr>
            <p:spPr>
              <a:xfrm flipH="1" flipV="1">
                <a:off x="7375534" y="1468507"/>
                <a:ext cx="1047102" cy="150279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單箭頭接點 30"/>
              <p:cNvCxnSpPr>
                <a:cxnSpLocks/>
              </p:cNvCxnSpPr>
              <p:nvPr/>
            </p:nvCxnSpPr>
            <p:spPr>
              <a:xfrm flipV="1">
                <a:off x="8828534" y="1572346"/>
                <a:ext cx="10968" cy="127300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單箭頭接點 16"/>
              <p:cNvCxnSpPr>
                <a:cxnSpLocks/>
                <a:stCxn id="9" idx="6"/>
                <a:endCxn id="11" idx="2"/>
              </p:cNvCxnSpPr>
              <p:nvPr/>
            </p:nvCxnSpPr>
            <p:spPr>
              <a:xfrm>
                <a:off x="7496792" y="1175765"/>
                <a:ext cx="804586" cy="152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單箭頭接點 20"/>
              <p:cNvCxnSpPr>
                <a:cxnSpLocks/>
              </p:cNvCxnSpPr>
              <p:nvPr/>
            </p:nvCxnSpPr>
            <p:spPr>
              <a:xfrm>
                <a:off x="8560594" y="1574839"/>
                <a:ext cx="0" cy="129009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1EDA63AD-B40C-899B-FE6F-A7F37CF966EE}"/>
                  </a:ext>
                </a:extLst>
              </p:cNvPr>
              <p:cNvSpPr/>
              <p:nvPr/>
            </p:nvSpPr>
            <p:spPr>
              <a:xfrm>
                <a:off x="5321433" y="1759087"/>
                <a:ext cx="828000" cy="82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A</a:t>
                </a:r>
                <a:endParaRPr lang="zh-TW" altLang="en-US" dirty="0"/>
              </a:p>
            </p:txBody>
          </p:sp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EF76140E-5CF3-5457-601D-867F8C64034C}"/>
                  </a:ext>
                </a:extLst>
              </p:cNvPr>
              <p:cNvSpPr/>
              <p:nvPr/>
            </p:nvSpPr>
            <p:spPr>
              <a:xfrm>
                <a:off x="6669861" y="2850044"/>
                <a:ext cx="828000" cy="82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D</a:t>
                </a:r>
                <a:endParaRPr lang="zh-TW" altLang="en-US" dirty="0"/>
              </a:p>
            </p:txBody>
          </p:sp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A6DE6FF8-8990-3D06-A711-545167E39365}"/>
                  </a:ext>
                </a:extLst>
              </p:cNvPr>
              <p:cNvSpPr/>
              <p:nvPr/>
            </p:nvSpPr>
            <p:spPr>
              <a:xfrm>
                <a:off x="8301378" y="777037"/>
                <a:ext cx="828000" cy="82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C</a:t>
                </a:r>
                <a:endParaRPr lang="zh-TW" altLang="en-US" dirty="0"/>
              </a:p>
            </p:txBody>
          </p:sp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8B04B641-9951-2214-CD7D-37A57BCD92EA}"/>
                  </a:ext>
                </a:extLst>
              </p:cNvPr>
              <p:cNvSpPr/>
              <p:nvPr/>
            </p:nvSpPr>
            <p:spPr>
              <a:xfrm>
                <a:off x="8301378" y="2850044"/>
                <a:ext cx="828000" cy="82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E</a:t>
                </a:r>
                <a:endParaRPr lang="zh-TW" altLang="en-US" dirty="0"/>
              </a:p>
            </p:txBody>
          </p:sp>
        </p:grpSp>
      </p:grpSp>
      <p:cxnSp>
        <p:nvCxnSpPr>
          <p:cNvPr id="5" name="直線接點 4"/>
          <p:cNvCxnSpPr/>
          <p:nvPr/>
        </p:nvCxnSpPr>
        <p:spPr>
          <a:xfrm flipV="1">
            <a:off x="2166707" y="3496152"/>
            <a:ext cx="327653" cy="4400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/>
          <p:cNvCxnSpPr/>
          <p:nvPr/>
        </p:nvCxnSpPr>
        <p:spPr>
          <a:xfrm flipV="1">
            <a:off x="4083241" y="3477135"/>
            <a:ext cx="327653" cy="4400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V="1">
            <a:off x="2208678" y="4502257"/>
            <a:ext cx="327653" cy="4400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/>
          <p:cNvSpPr txBox="1"/>
          <p:nvPr/>
        </p:nvSpPr>
        <p:spPr>
          <a:xfrm>
            <a:off x="138191" y="4323324"/>
            <a:ext cx="5359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/>
              <a:t>集合</a:t>
            </a:r>
            <a:r>
              <a:rPr lang="en-US" altLang="zh-TW" sz="3600" dirty="0"/>
              <a:t>S</a:t>
            </a:r>
            <a:r>
              <a:rPr lang="zh-TW" altLang="en-US" sz="3600" dirty="0"/>
              <a:t> </a:t>
            </a:r>
            <a:r>
              <a:rPr lang="en-US" altLang="zh-TW" sz="3600" dirty="0"/>
              <a:t>=</a:t>
            </a:r>
            <a:r>
              <a:rPr lang="zh-TW" altLang="en-US" sz="3600" dirty="0"/>
              <a:t> </a:t>
            </a:r>
            <a:r>
              <a:rPr lang="en-US" altLang="zh-TW" sz="3600" dirty="0"/>
              <a:t>{ A , B , C</a:t>
            </a:r>
            <a:r>
              <a:rPr lang="zh-TW" altLang="en-US" sz="3600" dirty="0"/>
              <a:t> </a:t>
            </a:r>
            <a:r>
              <a:rPr lang="en-US" altLang="zh-TW" sz="3600" dirty="0"/>
              <a:t>, D</a:t>
            </a:r>
            <a:r>
              <a:rPr lang="zh-TW" altLang="en-US" sz="3600" dirty="0"/>
              <a:t> </a:t>
            </a:r>
            <a:r>
              <a:rPr lang="en-US" altLang="zh-TW" sz="3600" dirty="0"/>
              <a:t>, E</a:t>
            </a:r>
            <a:r>
              <a:rPr lang="zh-TW" altLang="en-US" sz="3600" dirty="0"/>
              <a:t> </a:t>
            </a:r>
            <a:r>
              <a:rPr lang="en-US" altLang="zh-TW" sz="3600" dirty="0"/>
              <a:t>}</a:t>
            </a:r>
            <a:endParaRPr lang="zh-TW" altLang="en-US" sz="36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138193" y="5225910"/>
            <a:ext cx="5359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/>
              <a:t>集合</a:t>
            </a:r>
            <a:r>
              <a:rPr lang="en-US" altLang="zh-TW" sz="3600" dirty="0"/>
              <a:t>S</a:t>
            </a:r>
            <a:r>
              <a:rPr lang="zh-TW" altLang="en-US" sz="3600" dirty="0"/>
              <a:t> </a:t>
            </a:r>
            <a:r>
              <a:rPr lang="en-US" altLang="zh-TW" sz="3600" dirty="0"/>
              <a:t>=</a:t>
            </a:r>
            <a:r>
              <a:rPr lang="zh-TW" altLang="en-US" sz="3600" dirty="0"/>
              <a:t> </a:t>
            </a:r>
            <a:r>
              <a:rPr lang="en-US" altLang="zh-TW" sz="3600" dirty="0"/>
              <a:t>{ A , B , C</a:t>
            </a:r>
            <a:r>
              <a:rPr lang="zh-TW" altLang="en-US" sz="3600" dirty="0"/>
              <a:t> </a:t>
            </a:r>
            <a:r>
              <a:rPr lang="en-US" altLang="zh-TW" sz="3600" dirty="0"/>
              <a:t>, D</a:t>
            </a:r>
            <a:r>
              <a:rPr lang="zh-TW" altLang="en-US" sz="3600" dirty="0"/>
              <a:t> </a:t>
            </a:r>
            <a:r>
              <a:rPr lang="en-US" altLang="zh-TW" sz="3600" dirty="0"/>
              <a:t>, E</a:t>
            </a:r>
            <a:r>
              <a:rPr lang="zh-TW" altLang="en-US" sz="3600" dirty="0"/>
              <a:t> </a:t>
            </a:r>
            <a:r>
              <a:rPr lang="en-US" altLang="zh-TW" sz="3600" dirty="0"/>
              <a:t>}</a:t>
            </a:r>
            <a:endParaRPr lang="zh-TW" altLang="en-US" sz="36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138192" y="6123917"/>
            <a:ext cx="5359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/>
              <a:t>集合</a:t>
            </a:r>
            <a:r>
              <a:rPr lang="en-US" altLang="zh-TW" sz="3600" dirty="0"/>
              <a:t>S</a:t>
            </a:r>
            <a:r>
              <a:rPr lang="zh-TW" altLang="en-US" sz="3600" dirty="0"/>
              <a:t> </a:t>
            </a:r>
            <a:r>
              <a:rPr lang="en-US" altLang="zh-TW" sz="3600" dirty="0"/>
              <a:t>=</a:t>
            </a:r>
            <a:r>
              <a:rPr lang="zh-TW" altLang="en-US" sz="3600" dirty="0"/>
              <a:t> </a:t>
            </a:r>
            <a:r>
              <a:rPr lang="en-US" altLang="zh-TW" sz="3600" dirty="0"/>
              <a:t>{ A , B , C</a:t>
            </a:r>
            <a:r>
              <a:rPr lang="zh-TW" altLang="en-US" sz="3600" dirty="0"/>
              <a:t> </a:t>
            </a:r>
            <a:r>
              <a:rPr lang="en-US" altLang="zh-TW" sz="3600" dirty="0"/>
              <a:t>, D</a:t>
            </a:r>
            <a:r>
              <a:rPr lang="zh-TW" altLang="en-US" sz="3600" dirty="0"/>
              <a:t> </a:t>
            </a:r>
            <a:r>
              <a:rPr lang="en-US" altLang="zh-TW" sz="3600" dirty="0"/>
              <a:t>, E</a:t>
            </a:r>
            <a:r>
              <a:rPr lang="zh-TW" altLang="en-US" sz="3600" dirty="0"/>
              <a:t> </a:t>
            </a:r>
            <a:r>
              <a:rPr lang="en-US" altLang="zh-TW" sz="3600" dirty="0"/>
              <a:t>}</a:t>
            </a:r>
            <a:endParaRPr lang="zh-TW" altLang="en-US" sz="3600" dirty="0"/>
          </a:p>
        </p:txBody>
      </p:sp>
      <p:cxnSp>
        <p:nvCxnSpPr>
          <p:cNvPr id="59" name="直線接點 58"/>
          <p:cNvCxnSpPr/>
          <p:nvPr/>
        </p:nvCxnSpPr>
        <p:spPr>
          <a:xfrm flipV="1">
            <a:off x="4083241" y="4426387"/>
            <a:ext cx="327653" cy="4400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/>
          <p:cNvCxnSpPr/>
          <p:nvPr/>
        </p:nvCxnSpPr>
        <p:spPr>
          <a:xfrm flipV="1">
            <a:off x="2211359" y="5351200"/>
            <a:ext cx="327653" cy="4400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/>
          <p:cNvCxnSpPr/>
          <p:nvPr/>
        </p:nvCxnSpPr>
        <p:spPr>
          <a:xfrm flipV="1">
            <a:off x="4083241" y="5304893"/>
            <a:ext cx="327653" cy="4400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/>
          <p:cNvCxnSpPr/>
          <p:nvPr/>
        </p:nvCxnSpPr>
        <p:spPr>
          <a:xfrm flipV="1">
            <a:off x="2166706" y="6239067"/>
            <a:ext cx="327653" cy="4400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/>
          <p:cNvCxnSpPr/>
          <p:nvPr/>
        </p:nvCxnSpPr>
        <p:spPr>
          <a:xfrm flipV="1">
            <a:off x="4091575" y="6239067"/>
            <a:ext cx="327653" cy="4400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/>
          <p:cNvCxnSpPr/>
          <p:nvPr/>
        </p:nvCxnSpPr>
        <p:spPr>
          <a:xfrm flipV="1">
            <a:off x="4790727" y="4442331"/>
            <a:ext cx="327653" cy="4400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/>
          <p:cNvCxnSpPr/>
          <p:nvPr/>
        </p:nvCxnSpPr>
        <p:spPr>
          <a:xfrm flipV="1">
            <a:off x="2830500" y="5339290"/>
            <a:ext cx="327653" cy="4400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/>
          <p:cNvCxnSpPr/>
          <p:nvPr/>
        </p:nvCxnSpPr>
        <p:spPr>
          <a:xfrm flipV="1">
            <a:off x="2787932" y="6239067"/>
            <a:ext cx="327653" cy="4400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/>
          <p:cNvCxnSpPr/>
          <p:nvPr/>
        </p:nvCxnSpPr>
        <p:spPr>
          <a:xfrm flipV="1">
            <a:off x="3494674" y="6239067"/>
            <a:ext cx="327653" cy="4400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/>
          <p:cNvCxnSpPr/>
          <p:nvPr/>
        </p:nvCxnSpPr>
        <p:spPr>
          <a:xfrm flipV="1">
            <a:off x="4790296" y="5351200"/>
            <a:ext cx="327653" cy="4400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/>
          <p:cNvCxnSpPr/>
          <p:nvPr/>
        </p:nvCxnSpPr>
        <p:spPr>
          <a:xfrm flipV="1">
            <a:off x="4778370" y="6203697"/>
            <a:ext cx="327653" cy="4400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8108231" y="-40941"/>
            <a:ext cx="2094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/>
              <a:t>陣列</a:t>
            </a:r>
            <a:r>
              <a:rPr lang="en-US" altLang="zh-TW" sz="4800" dirty="0"/>
              <a:t>M</a:t>
            </a:r>
            <a:endParaRPr lang="zh-TW" altLang="en-US" sz="48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AB86E32-C3EC-8709-014C-18F19A73417C}"/>
              </a:ext>
            </a:extLst>
          </p:cNvPr>
          <p:cNvSpPr txBox="1"/>
          <p:nvPr/>
        </p:nvSpPr>
        <p:spPr>
          <a:xfrm>
            <a:off x="1122591" y="1221761"/>
            <a:ext cx="786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10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630588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最佳優先搜尋</a:t>
            </a:r>
            <a:r>
              <a:rPr lang="en-US" altLang="zh-TW" sz="4800" dirty="0"/>
              <a:t>(Best First Search)</a:t>
            </a:r>
            <a:endParaRPr lang="zh-TW" altLang="en-US" sz="4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我們對每個可能解的狀態，有評估函數時，每次搜索展開的狀態節點，都是以分數最佳的優先。</a:t>
            </a: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E633D061-464D-40FC-5343-99915ACC7311}"/>
              </a:ext>
            </a:extLst>
          </p:cNvPr>
          <p:cNvSpPr/>
          <p:nvPr/>
        </p:nvSpPr>
        <p:spPr>
          <a:xfrm>
            <a:off x="1862354" y="3011648"/>
            <a:ext cx="7432646" cy="3674378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0E75285-21F0-5378-5D67-D1ECCF548C99}"/>
              </a:ext>
            </a:extLst>
          </p:cNvPr>
          <p:cNvSpPr txBox="1"/>
          <p:nvPr/>
        </p:nvSpPr>
        <p:spPr>
          <a:xfrm>
            <a:off x="5106433" y="3011648"/>
            <a:ext cx="944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BFS</a:t>
            </a:r>
            <a:endParaRPr lang="zh-TW" alt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Oval 3">
            <a:extLst>
              <a:ext uri="{FF2B5EF4-FFF2-40B4-BE49-F238E27FC236}">
                <a16:creationId xmlns:a16="http://schemas.microsoft.com/office/drawing/2014/main" id="{2DD57C98-3122-F5B8-637A-B8F3941B4E8B}"/>
              </a:ext>
            </a:extLst>
          </p:cNvPr>
          <p:cNvSpPr/>
          <p:nvPr/>
        </p:nvSpPr>
        <p:spPr>
          <a:xfrm>
            <a:off x="3314849" y="3912624"/>
            <a:ext cx="2538730" cy="2538000"/>
          </a:xfrm>
          <a:prstGeom prst="ellipse">
            <a:avLst/>
          </a:prstGeom>
          <a:solidFill>
            <a:schemeClr val="accent3">
              <a:lumMod val="50000"/>
              <a:alpha val="68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Greedy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B8F5456C-2AE4-D325-9E7B-8091A5E9D014}"/>
              </a:ext>
            </a:extLst>
          </p:cNvPr>
          <p:cNvSpPr/>
          <p:nvPr/>
        </p:nvSpPr>
        <p:spPr>
          <a:xfrm>
            <a:off x="5321080" y="3912624"/>
            <a:ext cx="2538730" cy="2538000"/>
          </a:xfrm>
          <a:prstGeom prst="ellipse">
            <a:avLst/>
          </a:prstGeom>
          <a:solidFill>
            <a:schemeClr val="bg2">
              <a:alpha val="34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Dijkstra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B7CA676-FAAD-A555-5842-F2ACD26CFD4A}"/>
              </a:ext>
            </a:extLst>
          </p:cNvPr>
          <p:cNvSpPr txBox="1"/>
          <p:nvPr/>
        </p:nvSpPr>
        <p:spPr>
          <a:xfrm>
            <a:off x="5176895" y="4996958"/>
            <a:ext cx="803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/>
              <a:t>A*</a:t>
            </a:r>
          </a:p>
        </p:txBody>
      </p:sp>
    </p:spTree>
    <p:extLst>
      <p:ext uri="{BB962C8B-B14F-4D97-AF65-F5344CB8AC3E}">
        <p14:creationId xmlns:p14="http://schemas.microsoft.com/office/powerpoint/2010/main" val="3581600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認識 </a:t>
            </a:r>
            <a:r>
              <a:rPr lang="en-US" altLang="zh-TW" dirty="0"/>
              <a:t>A</a:t>
            </a:r>
            <a:r>
              <a:rPr lang="zh-TW" altLang="en-US" dirty="0"/>
              <a:t>*之前要先認識 </a:t>
            </a:r>
            <a:r>
              <a:rPr lang="en-US" altLang="zh-TW" dirty="0"/>
              <a:t>Heuristic Function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Heuristic Function </a:t>
            </a:r>
            <a:r>
              <a:rPr lang="zh-TW" altLang="en-US" dirty="0"/>
              <a:t>是個用來評估目前與目標之間差距的函數。</a:t>
            </a:r>
            <a:endParaRPr lang="en-US" altLang="zh-TW" dirty="0"/>
          </a:p>
          <a:p>
            <a:r>
              <a:rPr lang="zh-TW" altLang="en-US" dirty="0"/>
              <a:t>也可以當成目前還需要投資多少才能到達目標。</a:t>
            </a:r>
            <a:endParaRPr lang="en-US" altLang="zh-TW" dirty="0"/>
          </a:p>
          <a:p>
            <a:endParaRPr lang="zh-TW" altLang="en-US" dirty="0"/>
          </a:p>
        </p:txBody>
      </p:sp>
      <p:grpSp>
        <p:nvGrpSpPr>
          <p:cNvPr id="9" name="群組 8"/>
          <p:cNvGrpSpPr/>
          <p:nvPr/>
        </p:nvGrpSpPr>
        <p:grpSpPr>
          <a:xfrm>
            <a:off x="3363048" y="4122349"/>
            <a:ext cx="5465903" cy="1440000"/>
            <a:chOff x="3670299" y="4122349"/>
            <a:chExt cx="5465903" cy="1440000"/>
          </a:xfrm>
        </p:grpSpPr>
        <p:sp>
          <p:nvSpPr>
            <p:cNvPr id="4" name="流程圖: 接點 3"/>
            <p:cNvSpPr/>
            <p:nvPr/>
          </p:nvSpPr>
          <p:spPr>
            <a:xfrm>
              <a:off x="3670299" y="4122349"/>
              <a:ext cx="1440000" cy="1440000"/>
            </a:xfrm>
            <a:prstGeom prst="flowChartConnec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Now</a:t>
              </a:r>
              <a:endParaRPr lang="zh-TW" altLang="en-US" dirty="0"/>
            </a:p>
          </p:txBody>
        </p:sp>
        <p:sp>
          <p:nvSpPr>
            <p:cNvPr id="5" name="流程圖: 接點 4"/>
            <p:cNvSpPr/>
            <p:nvPr/>
          </p:nvSpPr>
          <p:spPr>
            <a:xfrm>
              <a:off x="7696202" y="4122349"/>
              <a:ext cx="1440000" cy="1440000"/>
            </a:xfrm>
            <a:prstGeom prst="flowChartConnec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Target</a:t>
              </a:r>
            </a:p>
          </p:txBody>
        </p:sp>
        <p:cxnSp>
          <p:nvCxnSpPr>
            <p:cNvPr id="7" name="直線單箭頭接點 6"/>
            <p:cNvCxnSpPr>
              <a:stCxn id="4" idx="6"/>
              <a:endCxn id="5" idx="2"/>
            </p:cNvCxnSpPr>
            <p:nvPr/>
          </p:nvCxnSpPr>
          <p:spPr>
            <a:xfrm>
              <a:off x="5110299" y="4842349"/>
              <a:ext cx="258590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字方塊 9"/>
          <p:cNvSpPr txBox="1"/>
          <p:nvPr/>
        </p:nvSpPr>
        <p:spPr>
          <a:xfrm>
            <a:off x="5059498" y="4473017"/>
            <a:ext cx="20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Heuristic Function</a:t>
            </a:r>
            <a:endParaRPr lang="zh-TW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成本函數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TW" altLang="en-US" dirty="0"/>
                  <a:t>成本函數為目前花費的成本和未來花費的成本總和。</a:t>
                </a:r>
                <a:endParaRPr lang="en-US" altLang="zh-TW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i="1" dirty="0">
                        <a:latin typeface="Cambria Math" panose="02040503050406030204" pitchFamily="18" charset="0"/>
                      </a:rPr>
                      <m:t>F</m:t>
                    </m:r>
                  </m:oMath>
                </a14:m>
                <a:r>
                  <a:rPr lang="en-US" altLang="zh-TW" dirty="0"/>
                  <a:t>(state) = G(state) + H’(state)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7" t="-8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群組 34"/>
          <p:cNvGrpSpPr/>
          <p:nvPr/>
        </p:nvGrpSpPr>
        <p:grpSpPr>
          <a:xfrm>
            <a:off x="2415779" y="3918118"/>
            <a:ext cx="7360442" cy="2213931"/>
            <a:chOff x="2893358" y="4122349"/>
            <a:chExt cx="7360442" cy="2213931"/>
          </a:xfrm>
        </p:grpSpPr>
        <p:grpSp>
          <p:nvGrpSpPr>
            <p:cNvPr id="4" name="群組 3"/>
            <p:cNvGrpSpPr/>
            <p:nvPr/>
          </p:nvGrpSpPr>
          <p:grpSpPr>
            <a:xfrm>
              <a:off x="5853579" y="4122349"/>
              <a:ext cx="4400221" cy="1440000"/>
              <a:chOff x="3670299" y="4122349"/>
              <a:chExt cx="4400221" cy="1440000"/>
            </a:xfrm>
          </p:grpSpPr>
          <p:sp>
            <p:nvSpPr>
              <p:cNvPr id="5" name="流程圖: 接點 4"/>
              <p:cNvSpPr/>
              <p:nvPr/>
            </p:nvSpPr>
            <p:spPr>
              <a:xfrm>
                <a:off x="3670299" y="4122349"/>
                <a:ext cx="1440000" cy="1440000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Now</a:t>
                </a:r>
                <a:endParaRPr lang="zh-TW" altLang="en-US" dirty="0"/>
              </a:p>
            </p:txBody>
          </p:sp>
          <p:sp>
            <p:nvSpPr>
              <p:cNvPr id="6" name="流程圖: 接點 5"/>
              <p:cNvSpPr/>
              <p:nvPr/>
            </p:nvSpPr>
            <p:spPr>
              <a:xfrm>
                <a:off x="6630520" y="4122349"/>
                <a:ext cx="1440000" cy="1440000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Target</a:t>
                </a:r>
              </a:p>
            </p:txBody>
          </p:sp>
          <p:cxnSp>
            <p:nvCxnSpPr>
              <p:cNvPr id="7" name="直線單箭頭接點 6"/>
              <p:cNvCxnSpPr>
                <a:cxnSpLocks/>
              </p:cNvCxnSpPr>
              <p:nvPr/>
            </p:nvCxnSpPr>
            <p:spPr>
              <a:xfrm>
                <a:off x="5043187" y="4724795"/>
                <a:ext cx="1587333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流程圖: 接點 7"/>
            <p:cNvSpPr/>
            <p:nvPr/>
          </p:nvSpPr>
          <p:spPr>
            <a:xfrm>
              <a:off x="2893358" y="4122349"/>
              <a:ext cx="1440000" cy="1440000"/>
            </a:xfrm>
            <a:prstGeom prst="flowChartConnec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Start</a:t>
              </a:r>
              <a:endParaRPr lang="zh-TW" altLang="en-US" dirty="0"/>
            </a:p>
          </p:txBody>
        </p:sp>
        <p:cxnSp>
          <p:nvCxnSpPr>
            <p:cNvPr id="11" name="直線單箭頭接點 10"/>
            <p:cNvCxnSpPr>
              <a:stCxn id="8" idx="6"/>
              <a:endCxn id="5" idx="2"/>
            </p:cNvCxnSpPr>
            <p:nvPr/>
          </p:nvCxnSpPr>
          <p:spPr>
            <a:xfrm>
              <a:off x="4333358" y="4842349"/>
              <a:ext cx="152022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接點: 肘形 28"/>
            <p:cNvCxnSpPr>
              <a:stCxn id="8" idx="4"/>
              <a:endCxn id="6" idx="4"/>
            </p:cNvCxnSpPr>
            <p:nvPr/>
          </p:nvCxnSpPr>
          <p:spPr>
            <a:xfrm rot="16200000" flipH="1">
              <a:off x="6573579" y="2602128"/>
              <a:ext cx="12700" cy="5920442"/>
            </a:xfrm>
            <a:prstGeom prst="bentConnector3">
              <a:avLst>
                <a:gd name="adj1" fmla="val 61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字方塊 31"/>
            <p:cNvSpPr txBox="1"/>
            <p:nvPr/>
          </p:nvSpPr>
          <p:spPr>
            <a:xfrm>
              <a:off x="7488577" y="4343041"/>
              <a:ext cx="1063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H’(state)</a:t>
              </a:r>
              <a:endParaRPr lang="zh-TW" altLang="en-US" dirty="0"/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4580583" y="4473017"/>
              <a:ext cx="1021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G(state)</a:t>
              </a:r>
              <a:endParaRPr lang="zh-TW" altLang="en-US" dirty="0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6062862" y="5966948"/>
              <a:ext cx="9941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F(state)</a:t>
              </a:r>
              <a:endParaRPr lang="zh-TW" altLang="en-US" dirty="0"/>
            </a:p>
          </p:txBody>
        </p:sp>
      </p:grp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BA2E5A36-72B3-9A47-2DCC-683EAA1ECBC9}"/>
              </a:ext>
            </a:extLst>
          </p:cNvPr>
          <p:cNvCxnSpPr>
            <a:cxnSpLocks/>
          </p:cNvCxnSpPr>
          <p:nvPr/>
        </p:nvCxnSpPr>
        <p:spPr>
          <a:xfrm>
            <a:off x="6748888" y="4815577"/>
            <a:ext cx="158733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D39854A-D76A-EFCD-79BA-63F9A8FCB875}"/>
              </a:ext>
            </a:extLst>
          </p:cNvPr>
          <p:cNvSpPr txBox="1"/>
          <p:nvPr/>
        </p:nvSpPr>
        <p:spPr>
          <a:xfrm>
            <a:off x="7031837" y="4810277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H(state)</a:t>
            </a:r>
            <a:endParaRPr lang="zh-TW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</a:t>
            </a:r>
            <a:r>
              <a:rPr lang="zh-TW" altLang="en-US" dirty="0"/>
              <a:t>* </a:t>
            </a:r>
            <a:r>
              <a:rPr lang="en-US" altLang="zh-TW" dirty="0"/>
              <a:t>Algorithm</a:t>
            </a:r>
            <a:r>
              <a:rPr lang="zh-TW" altLang="en-US" dirty="0"/>
              <a:t> </a:t>
            </a:r>
            <a:r>
              <a:rPr lang="en-US" altLang="zh-TW" dirty="0"/>
              <a:t>Flow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設立初始和終點的狀況</a:t>
            </a:r>
            <a:endParaRPr lang="en-US" altLang="zh-TW" dirty="0"/>
          </a:p>
          <a:p>
            <a:r>
              <a:rPr lang="zh-TW" altLang="en-US" dirty="0">
                <a:solidFill>
                  <a:srgbClr val="FF0000"/>
                </a:solidFill>
              </a:rPr>
              <a:t>設計成本函數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/>
              <a:t>取得下一個可以到達的狀況</a:t>
            </a:r>
            <a:endParaRPr lang="en-US" altLang="zh-TW" dirty="0"/>
          </a:p>
          <a:p>
            <a:r>
              <a:rPr lang="zh-TW" altLang="en-US" dirty="0"/>
              <a:t>計算每個狀況的成本函數</a:t>
            </a:r>
            <a:endParaRPr lang="en-US" altLang="zh-TW" dirty="0"/>
          </a:p>
          <a:p>
            <a:r>
              <a:rPr lang="zh-TW" altLang="en-US" dirty="0"/>
              <a:t>選擇成本最低的狀況做為下一步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91079" y="194369"/>
            <a:ext cx="10325000" cy="759064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</a:t>
            </a:r>
            <a:r>
              <a:rPr lang="zh-TW" altLang="en-US" dirty="0"/>
              <a:t>* </a:t>
            </a:r>
            <a:r>
              <a:rPr lang="en-US" altLang="zh-TW" dirty="0"/>
              <a:t>Algorithm</a:t>
            </a:r>
            <a:r>
              <a:rPr lang="zh-TW" altLang="en-US" dirty="0"/>
              <a:t> </a:t>
            </a:r>
            <a:r>
              <a:rPr lang="en-US" altLang="zh-TW" dirty="0"/>
              <a:t>Flow Example</a:t>
            </a:r>
            <a:endParaRPr lang="zh-TW" altLang="en-US" dirty="0"/>
          </a:p>
        </p:txBody>
      </p:sp>
      <p:sp>
        <p:nvSpPr>
          <p:cNvPr id="6" name="橢圓 5"/>
          <p:cNvSpPr/>
          <p:nvPr/>
        </p:nvSpPr>
        <p:spPr>
          <a:xfrm>
            <a:off x="5403579" y="1191236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</a:t>
            </a:r>
            <a:endParaRPr lang="zh-TW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91079" y="194369"/>
            <a:ext cx="10325000" cy="759064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</a:t>
            </a:r>
            <a:r>
              <a:rPr lang="zh-TW" altLang="en-US" dirty="0"/>
              <a:t>* </a:t>
            </a:r>
            <a:r>
              <a:rPr lang="en-US" altLang="zh-TW" dirty="0"/>
              <a:t>Algorithm</a:t>
            </a:r>
            <a:r>
              <a:rPr lang="zh-TW" altLang="en-US" dirty="0"/>
              <a:t> </a:t>
            </a:r>
            <a:r>
              <a:rPr lang="en-US" altLang="zh-TW" dirty="0"/>
              <a:t>Flow Example</a:t>
            </a:r>
            <a:endParaRPr lang="zh-TW" altLang="en-US" dirty="0"/>
          </a:p>
        </p:txBody>
      </p:sp>
      <p:sp>
        <p:nvSpPr>
          <p:cNvPr id="6" name="橢圓 5"/>
          <p:cNvSpPr/>
          <p:nvPr/>
        </p:nvSpPr>
        <p:spPr>
          <a:xfrm>
            <a:off x="5403579" y="1191236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2510776" y="2316759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</a:t>
            </a:r>
            <a:endParaRPr lang="zh-TW" altLang="en-US" dirty="0"/>
          </a:p>
        </p:txBody>
      </p:sp>
      <p:sp>
        <p:nvSpPr>
          <p:cNvPr id="8" name="橢圓 7"/>
          <p:cNvSpPr/>
          <p:nvPr/>
        </p:nvSpPr>
        <p:spPr>
          <a:xfrm>
            <a:off x="5407026" y="2316759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</a:t>
            </a:r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8781226" y="2316759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</a:t>
            </a:r>
            <a:endParaRPr lang="zh-TW" altLang="en-US" dirty="0"/>
          </a:p>
        </p:txBody>
      </p:sp>
      <p:cxnSp>
        <p:nvCxnSpPr>
          <p:cNvPr id="4" name="直線單箭頭接點 3"/>
          <p:cNvCxnSpPr>
            <a:stCxn id="6" idx="4"/>
            <a:endCxn id="7" idx="0"/>
          </p:cNvCxnSpPr>
          <p:nvPr/>
        </p:nvCxnSpPr>
        <p:spPr>
          <a:xfrm flipH="1">
            <a:off x="2960776" y="2091236"/>
            <a:ext cx="2892803" cy="225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6" idx="4"/>
            <a:endCxn id="8" idx="0"/>
          </p:cNvCxnSpPr>
          <p:nvPr/>
        </p:nvCxnSpPr>
        <p:spPr>
          <a:xfrm>
            <a:off x="5853579" y="2091236"/>
            <a:ext cx="3447" cy="225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6" idx="4"/>
            <a:endCxn id="9" idx="0"/>
          </p:cNvCxnSpPr>
          <p:nvPr/>
        </p:nvCxnSpPr>
        <p:spPr>
          <a:xfrm>
            <a:off x="5853579" y="2091236"/>
            <a:ext cx="3377647" cy="225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2746856" y="2316759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30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9021492" y="2316759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50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636212" y="2316759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40</a:t>
            </a:r>
            <a:endParaRPr lang="zh-TW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91079" y="194369"/>
            <a:ext cx="10325000" cy="759064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</a:t>
            </a:r>
            <a:r>
              <a:rPr lang="zh-TW" altLang="en-US" dirty="0"/>
              <a:t>* </a:t>
            </a:r>
            <a:r>
              <a:rPr lang="en-US" altLang="zh-TW" dirty="0"/>
              <a:t>Algorithm</a:t>
            </a:r>
            <a:r>
              <a:rPr lang="zh-TW" altLang="en-US" dirty="0"/>
              <a:t> </a:t>
            </a:r>
            <a:r>
              <a:rPr lang="en-US" altLang="zh-TW" dirty="0"/>
              <a:t>Flow Example</a:t>
            </a:r>
            <a:endParaRPr lang="zh-TW" altLang="en-US" dirty="0"/>
          </a:p>
        </p:txBody>
      </p:sp>
      <p:sp>
        <p:nvSpPr>
          <p:cNvPr id="10" name="橢圓 9"/>
          <p:cNvSpPr/>
          <p:nvPr/>
        </p:nvSpPr>
        <p:spPr>
          <a:xfrm>
            <a:off x="1282536" y="3600274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</a:t>
            </a:r>
            <a:endParaRPr lang="zh-TW" altLang="en-US" dirty="0"/>
          </a:p>
        </p:txBody>
      </p:sp>
      <p:sp>
        <p:nvSpPr>
          <p:cNvPr id="11" name="橢圓 10"/>
          <p:cNvSpPr/>
          <p:nvPr/>
        </p:nvSpPr>
        <p:spPr>
          <a:xfrm>
            <a:off x="2510776" y="3600274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</a:t>
            </a:r>
            <a:endParaRPr lang="zh-TW" altLang="en-US" dirty="0"/>
          </a:p>
        </p:txBody>
      </p:sp>
      <p:sp>
        <p:nvSpPr>
          <p:cNvPr id="12" name="橢圓 11"/>
          <p:cNvSpPr/>
          <p:nvPr/>
        </p:nvSpPr>
        <p:spPr>
          <a:xfrm>
            <a:off x="3739016" y="3600274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</a:t>
            </a:r>
            <a:endParaRPr lang="zh-TW" altLang="en-US" dirty="0"/>
          </a:p>
        </p:txBody>
      </p:sp>
      <p:sp>
        <p:nvSpPr>
          <p:cNvPr id="5" name="橢圓 4"/>
          <p:cNvSpPr/>
          <p:nvPr/>
        </p:nvSpPr>
        <p:spPr>
          <a:xfrm>
            <a:off x="5403579" y="1191236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17" name="橢圓 16"/>
          <p:cNvSpPr/>
          <p:nvPr/>
        </p:nvSpPr>
        <p:spPr>
          <a:xfrm>
            <a:off x="2510776" y="2316759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</a:t>
            </a:r>
            <a:endParaRPr lang="zh-TW" altLang="en-US" dirty="0"/>
          </a:p>
        </p:txBody>
      </p:sp>
      <p:sp>
        <p:nvSpPr>
          <p:cNvPr id="18" name="橢圓 17"/>
          <p:cNvSpPr/>
          <p:nvPr/>
        </p:nvSpPr>
        <p:spPr>
          <a:xfrm>
            <a:off x="5407026" y="2316759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</a:t>
            </a:r>
            <a:endParaRPr lang="zh-TW" altLang="en-US" dirty="0"/>
          </a:p>
        </p:txBody>
      </p:sp>
      <p:sp>
        <p:nvSpPr>
          <p:cNvPr id="19" name="橢圓 18"/>
          <p:cNvSpPr/>
          <p:nvPr/>
        </p:nvSpPr>
        <p:spPr>
          <a:xfrm>
            <a:off x="8781226" y="2316759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</a:t>
            </a:r>
            <a:endParaRPr lang="zh-TW" altLang="en-US" dirty="0"/>
          </a:p>
        </p:txBody>
      </p:sp>
      <p:cxnSp>
        <p:nvCxnSpPr>
          <p:cNvPr id="20" name="直線單箭頭接點 19"/>
          <p:cNvCxnSpPr>
            <a:stCxn id="5" idx="4"/>
            <a:endCxn id="17" idx="0"/>
          </p:cNvCxnSpPr>
          <p:nvPr/>
        </p:nvCxnSpPr>
        <p:spPr>
          <a:xfrm flipH="1">
            <a:off x="2960776" y="2091236"/>
            <a:ext cx="2892803" cy="225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stCxn id="5" idx="4"/>
            <a:endCxn id="18" idx="0"/>
          </p:cNvCxnSpPr>
          <p:nvPr/>
        </p:nvCxnSpPr>
        <p:spPr>
          <a:xfrm>
            <a:off x="5853579" y="2091236"/>
            <a:ext cx="3447" cy="225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5" idx="4"/>
            <a:endCxn id="19" idx="0"/>
          </p:cNvCxnSpPr>
          <p:nvPr/>
        </p:nvCxnSpPr>
        <p:spPr>
          <a:xfrm>
            <a:off x="5853579" y="2091236"/>
            <a:ext cx="3377647" cy="225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stCxn id="17" idx="4"/>
            <a:endCxn id="10" idx="0"/>
          </p:cNvCxnSpPr>
          <p:nvPr/>
        </p:nvCxnSpPr>
        <p:spPr>
          <a:xfrm flipH="1">
            <a:off x="1732536" y="3216759"/>
            <a:ext cx="1228240" cy="383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stCxn id="17" idx="4"/>
            <a:endCxn id="11" idx="0"/>
          </p:cNvCxnSpPr>
          <p:nvPr/>
        </p:nvCxnSpPr>
        <p:spPr>
          <a:xfrm>
            <a:off x="2960776" y="3216759"/>
            <a:ext cx="0" cy="383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17" idx="4"/>
            <a:endCxn id="12" idx="0"/>
          </p:cNvCxnSpPr>
          <p:nvPr/>
        </p:nvCxnSpPr>
        <p:spPr>
          <a:xfrm>
            <a:off x="2960776" y="3216759"/>
            <a:ext cx="1228240" cy="383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2743407" y="23119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30</a:t>
            </a:r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5636212" y="23118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40</a:t>
            </a:r>
            <a:endParaRPr lang="zh-TW" alt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9013859" y="2329039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50</a:t>
            </a:r>
            <a:endParaRPr lang="zh-TW" altLang="en-US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2743407" y="356759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49</a:t>
            </a:r>
            <a:endParaRPr lang="zh-TW" altLang="en-US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3971645" y="360027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50</a:t>
            </a:r>
            <a:endParaRPr lang="zh-TW" altLang="en-US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1515168" y="358664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35</a:t>
            </a:r>
            <a:endParaRPr lang="zh-TW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91079" y="194369"/>
            <a:ext cx="10325000" cy="759064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</a:t>
            </a:r>
            <a:r>
              <a:rPr lang="zh-TW" altLang="en-US" dirty="0"/>
              <a:t>* </a:t>
            </a:r>
            <a:r>
              <a:rPr lang="en-US" altLang="zh-TW" dirty="0"/>
              <a:t>Algorithm</a:t>
            </a:r>
            <a:r>
              <a:rPr lang="zh-TW" altLang="en-US" dirty="0"/>
              <a:t> </a:t>
            </a:r>
            <a:r>
              <a:rPr lang="en-US" altLang="zh-TW" dirty="0"/>
              <a:t>Flow Example</a:t>
            </a:r>
            <a:endParaRPr lang="zh-TW" altLang="en-US" dirty="0"/>
          </a:p>
        </p:txBody>
      </p:sp>
      <p:sp>
        <p:nvSpPr>
          <p:cNvPr id="10" name="橢圓 9"/>
          <p:cNvSpPr/>
          <p:nvPr/>
        </p:nvSpPr>
        <p:spPr>
          <a:xfrm>
            <a:off x="1282536" y="3600274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</a:t>
            </a:r>
            <a:endParaRPr lang="zh-TW" altLang="en-US" dirty="0"/>
          </a:p>
        </p:txBody>
      </p:sp>
      <p:sp>
        <p:nvSpPr>
          <p:cNvPr id="11" name="橢圓 10"/>
          <p:cNvSpPr/>
          <p:nvPr/>
        </p:nvSpPr>
        <p:spPr>
          <a:xfrm>
            <a:off x="2510776" y="3600274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</a:t>
            </a:r>
            <a:endParaRPr lang="zh-TW" altLang="en-US" dirty="0"/>
          </a:p>
        </p:txBody>
      </p:sp>
      <p:sp>
        <p:nvSpPr>
          <p:cNvPr id="12" name="橢圓 11"/>
          <p:cNvSpPr/>
          <p:nvPr/>
        </p:nvSpPr>
        <p:spPr>
          <a:xfrm>
            <a:off x="3739016" y="3600274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</a:t>
            </a:r>
            <a:endParaRPr lang="zh-TW" altLang="en-US" dirty="0"/>
          </a:p>
        </p:txBody>
      </p:sp>
      <p:sp>
        <p:nvSpPr>
          <p:cNvPr id="5" name="橢圓 4"/>
          <p:cNvSpPr/>
          <p:nvPr/>
        </p:nvSpPr>
        <p:spPr>
          <a:xfrm>
            <a:off x="5403579" y="1191236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17" name="橢圓 16"/>
          <p:cNvSpPr/>
          <p:nvPr/>
        </p:nvSpPr>
        <p:spPr>
          <a:xfrm>
            <a:off x="2510776" y="2316759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</a:t>
            </a:r>
            <a:endParaRPr lang="zh-TW" altLang="en-US" dirty="0"/>
          </a:p>
        </p:txBody>
      </p:sp>
      <p:sp>
        <p:nvSpPr>
          <p:cNvPr id="18" name="橢圓 17"/>
          <p:cNvSpPr/>
          <p:nvPr/>
        </p:nvSpPr>
        <p:spPr>
          <a:xfrm>
            <a:off x="5407026" y="2316759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</a:t>
            </a:r>
            <a:endParaRPr lang="zh-TW" altLang="en-US" dirty="0"/>
          </a:p>
        </p:txBody>
      </p:sp>
      <p:sp>
        <p:nvSpPr>
          <p:cNvPr id="19" name="橢圓 18"/>
          <p:cNvSpPr/>
          <p:nvPr/>
        </p:nvSpPr>
        <p:spPr>
          <a:xfrm>
            <a:off x="8781226" y="2316759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</a:t>
            </a:r>
            <a:endParaRPr lang="zh-TW" altLang="en-US" dirty="0"/>
          </a:p>
        </p:txBody>
      </p:sp>
      <p:cxnSp>
        <p:nvCxnSpPr>
          <p:cNvPr id="20" name="直線單箭頭接點 19"/>
          <p:cNvCxnSpPr>
            <a:stCxn id="5" idx="4"/>
            <a:endCxn id="17" idx="0"/>
          </p:cNvCxnSpPr>
          <p:nvPr/>
        </p:nvCxnSpPr>
        <p:spPr>
          <a:xfrm flipH="1">
            <a:off x="2960776" y="2091236"/>
            <a:ext cx="2892803" cy="225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stCxn id="5" idx="4"/>
            <a:endCxn id="18" idx="0"/>
          </p:cNvCxnSpPr>
          <p:nvPr/>
        </p:nvCxnSpPr>
        <p:spPr>
          <a:xfrm>
            <a:off x="5853579" y="2091236"/>
            <a:ext cx="3447" cy="225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5" idx="4"/>
            <a:endCxn id="19" idx="0"/>
          </p:cNvCxnSpPr>
          <p:nvPr/>
        </p:nvCxnSpPr>
        <p:spPr>
          <a:xfrm>
            <a:off x="5853579" y="2091236"/>
            <a:ext cx="3377647" cy="225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stCxn id="17" idx="4"/>
            <a:endCxn id="10" idx="0"/>
          </p:cNvCxnSpPr>
          <p:nvPr/>
        </p:nvCxnSpPr>
        <p:spPr>
          <a:xfrm flipH="1">
            <a:off x="1732536" y="3216759"/>
            <a:ext cx="1228240" cy="383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stCxn id="17" idx="4"/>
            <a:endCxn id="11" idx="0"/>
          </p:cNvCxnSpPr>
          <p:nvPr/>
        </p:nvCxnSpPr>
        <p:spPr>
          <a:xfrm>
            <a:off x="2960776" y="3216759"/>
            <a:ext cx="0" cy="383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17" idx="4"/>
            <a:endCxn id="12" idx="0"/>
          </p:cNvCxnSpPr>
          <p:nvPr/>
        </p:nvCxnSpPr>
        <p:spPr>
          <a:xfrm>
            <a:off x="2960776" y="3216759"/>
            <a:ext cx="1228240" cy="383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2743407" y="23119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30</a:t>
            </a:r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5636212" y="23118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40</a:t>
            </a:r>
            <a:endParaRPr lang="zh-TW" alt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9013859" y="2329039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50</a:t>
            </a:r>
            <a:endParaRPr lang="zh-TW" altLang="en-US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2743407" y="356759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49</a:t>
            </a:r>
            <a:endParaRPr lang="zh-TW" altLang="en-US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3971645" y="360027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50</a:t>
            </a:r>
            <a:endParaRPr lang="zh-TW" altLang="en-US" dirty="0"/>
          </a:p>
        </p:txBody>
      </p:sp>
      <p:sp>
        <p:nvSpPr>
          <p:cNvPr id="3" name="橢圓 2"/>
          <p:cNvSpPr/>
          <p:nvPr/>
        </p:nvSpPr>
        <p:spPr>
          <a:xfrm>
            <a:off x="1282535" y="4826679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</a:t>
            </a:r>
            <a:endParaRPr lang="zh-TW" altLang="en-US" dirty="0"/>
          </a:p>
        </p:txBody>
      </p:sp>
      <p:cxnSp>
        <p:nvCxnSpPr>
          <p:cNvPr id="6" name="直線單箭頭接點 5"/>
          <p:cNvCxnSpPr>
            <a:stCxn id="10" idx="4"/>
            <a:endCxn id="3" idx="0"/>
          </p:cNvCxnSpPr>
          <p:nvPr/>
        </p:nvCxnSpPr>
        <p:spPr>
          <a:xfrm flipH="1">
            <a:off x="1732535" y="4500274"/>
            <a:ext cx="1" cy="326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1515168" y="358664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35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1515168" y="4826679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49</a:t>
            </a:r>
            <a:endParaRPr lang="zh-TW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91079" y="194369"/>
            <a:ext cx="10325000" cy="759064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</a:t>
            </a:r>
            <a:r>
              <a:rPr lang="zh-TW" altLang="en-US" dirty="0"/>
              <a:t>* </a:t>
            </a:r>
            <a:r>
              <a:rPr lang="en-US" altLang="zh-TW" dirty="0"/>
              <a:t>Algorithm</a:t>
            </a:r>
            <a:r>
              <a:rPr lang="zh-TW" altLang="en-US" dirty="0"/>
              <a:t> </a:t>
            </a:r>
            <a:r>
              <a:rPr lang="en-US" altLang="zh-TW" dirty="0"/>
              <a:t>Flow Example</a:t>
            </a:r>
            <a:endParaRPr lang="zh-TW" altLang="en-US" dirty="0"/>
          </a:p>
        </p:txBody>
      </p:sp>
      <p:sp>
        <p:nvSpPr>
          <p:cNvPr id="13" name="橢圓 12"/>
          <p:cNvSpPr/>
          <p:nvPr/>
        </p:nvSpPr>
        <p:spPr>
          <a:xfrm>
            <a:off x="5403579" y="3643523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</a:t>
            </a:r>
            <a:endParaRPr lang="zh-TW" altLang="en-US" dirty="0"/>
          </a:p>
        </p:txBody>
      </p:sp>
      <p:sp>
        <p:nvSpPr>
          <p:cNvPr id="27" name="橢圓 26"/>
          <p:cNvSpPr/>
          <p:nvPr/>
        </p:nvSpPr>
        <p:spPr>
          <a:xfrm>
            <a:off x="1282536" y="3600274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</a:t>
            </a:r>
            <a:endParaRPr lang="zh-TW" altLang="en-US" dirty="0"/>
          </a:p>
        </p:txBody>
      </p:sp>
      <p:sp>
        <p:nvSpPr>
          <p:cNvPr id="28" name="橢圓 27"/>
          <p:cNvSpPr/>
          <p:nvPr/>
        </p:nvSpPr>
        <p:spPr>
          <a:xfrm>
            <a:off x="2510776" y="3600274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</a:t>
            </a:r>
            <a:endParaRPr lang="zh-TW" altLang="en-US" dirty="0"/>
          </a:p>
        </p:txBody>
      </p:sp>
      <p:sp>
        <p:nvSpPr>
          <p:cNvPr id="29" name="橢圓 28"/>
          <p:cNvSpPr/>
          <p:nvPr/>
        </p:nvSpPr>
        <p:spPr>
          <a:xfrm>
            <a:off x="3739016" y="3600274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</a:t>
            </a:r>
            <a:endParaRPr lang="zh-TW" altLang="en-US" dirty="0"/>
          </a:p>
        </p:txBody>
      </p:sp>
      <p:sp>
        <p:nvSpPr>
          <p:cNvPr id="30" name="橢圓 29"/>
          <p:cNvSpPr/>
          <p:nvPr/>
        </p:nvSpPr>
        <p:spPr>
          <a:xfrm>
            <a:off x="5403579" y="1191236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31" name="橢圓 30"/>
          <p:cNvSpPr/>
          <p:nvPr/>
        </p:nvSpPr>
        <p:spPr>
          <a:xfrm>
            <a:off x="2510776" y="2316759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</a:t>
            </a:r>
            <a:endParaRPr lang="zh-TW" altLang="en-US" dirty="0"/>
          </a:p>
        </p:txBody>
      </p:sp>
      <p:sp>
        <p:nvSpPr>
          <p:cNvPr id="32" name="橢圓 31"/>
          <p:cNvSpPr/>
          <p:nvPr/>
        </p:nvSpPr>
        <p:spPr>
          <a:xfrm>
            <a:off x="5407026" y="2316759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</a:t>
            </a:r>
            <a:endParaRPr lang="zh-TW" altLang="en-US" dirty="0"/>
          </a:p>
        </p:txBody>
      </p:sp>
      <p:sp>
        <p:nvSpPr>
          <p:cNvPr id="33" name="橢圓 32"/>
          <p:cNvSpPr/>
          <p:nvPr/>
        </p:nvSpPr>
        <p:spPr>
          <a:xfrm>
            <a:off x="8781226" y="2316759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</a:t>
            </a:r>
            <a:endParaRPr lang="zh-TW" altLang="en-US" dirty="0"/>
          </a:p>
        </p:txBody>
      </p:sp>
      <p:cxnSp>
        <p:nvCxnSpPr>
          <p:cNvPr id="34" name="直線單箭頭接點 33"/>
          <p:cNvCxnSpPr>
            <a:stCxn id="30" idx="4"/>
            <a:endCxn id="31" idx="0"/>
          </p:cNvCxnSpPr>
          <p:nvPr/>
        </p:nvCxnSpPr>
        <p:spPr>
          <a:xfrm flipH="1">
            <a:off x="2960776" y="2091236"/>
            <a:ext cx="2892803" cy="225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>
            <a:stCxn id="30" idx="4"/>
            <a:endCxn id="32" idx="0"/>
          </p:cNvCxnSpPr>
          <p:nvPr/>
        </p:nvCxnSpPr>
        <p:spPr>
          <a:xfrm>
            <a:off x="5853579" y="2091236"/>
            <a:ext cx="3447" cy="225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>
            <a:stCxn id="30" idx="4"/>
            <a:endCxn id="33" idx="0"/>
          </p:cNvCxnSpPr>
          <p:nvPr/>
        </p:nvCxnSpPr>
        <p:spPr>
          <a:xfrm>
            <a:off x="5853579" y="2091236"/>
            <a:ext cx="3377647" cy="225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stCxn id="31" idx="4"/>
            <a:endCxn id="27" idx="0"/>
          </p:cNvCxnSpPr>
          <p:nvPr/>
        </p:nvCxnSpPr>
        <p:spPr>
          <a:xfrm flipH="1">
            <a:off x="1732536" y="3216759"/>
            <a:ext cx="1228240" cy="383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>
            <a:stCxn id="31" idx="4"/>
            <a:endCxn id="28" idx="0"/>
          </p:cNvCxnSpPr>
          <p:nvPr/>
        </p:nvCxnSpPr>
        <p:spPr>
          <a:xfrm>
            <a:off x="2960776" y="3216759"/>
            <a:ext cx="0" cy="383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>
            <a:stCxn id="31" idx="4"/>
            <a:endCxn id="29" idx="0"/>
          </p:cNvCxnSpPr>
          <p:nvPr/>
        </p:nvCxnSpPr>
        <p:spPr>
          <a:xfrm>
            <a:off x="2960776" y="3216759"/>
            <a:ext cx="1228240" cy="383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stCxn id="32" idx="4"/>
            <a:endCxn id="13" idx="0"/>
          </p:cNvCxnSpPr>
          <p:nvPr/>
        </p:nvCxnSpPr>
        <p:spPr>
          <a:xfrm flipH="1">
            <a:off x="5853579" y="3216759"/>
            <a:ext cx="3447" cy="426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/>
          <p:cNvSpPr txBox="1"/>
          <p:nvPr/>
        </p:nvSpPr>
        <p:spPr>
          <a:xfrm>
            <a:off x="2743407" y="23119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30</a:t>
            </a:r>
            <a:endParaRPr lang="zh-TW" altLang="en-US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5636212" y="23118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40</a:t>
            </a:r>
            <a:endParaRPr lang="zh-TW" altLang="en-US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9013859" y="2329039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50</a:t>
            </a:r>
            <a:endParaRPr lang="zh-TW" altLang="en-US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1515168" y="358664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35</a:t>
            </a:r>
            <a:endParaRPr lang="zh-TW" altLang="en-US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2743407" y="356759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49</a:t>
            </a:r>
            <a:endParaRPr lang="zh-TW" altLang="en-US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3971645" y="360027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50</a:t>
            </a:r>
            <a:endParaRPr lang="zh-TW" altLang="en-US" dirty="0"/>
          </a:p>
        </p:txBody>
      </p:sp>
      <p:sp>
        <p:nvSpPr>
          <p:cNvPr id="61" name="橢圓 60"/>
          <p:cNvSpPr/>
          <p:nvPr/>
        </p:nvSpPr>
        <p:spPr>
          <a:xfrm>
            <a:off x="1282535" y="4826679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</a:t>
            </a:r>
            <a:endParaRPr lang="zh-TW" altLang="en-US" dirty="0"/>
          </a:p>
        </p:txBody>
      </p:sp>
      <p:cxnSp>
        <p:nvCxnSpPr>
          <p:cNvPr id="63" name="直線單箭頭接點 62"/>
          <p:cNvCxnSpPr>
            <a:stCxn id="27" idx="4"/>
            <a:endCxn id="61" idx="0"/>
          </p:cNvCxnSpPr>
          <p:nvPr/>
        </p:nvCxnSpPr>
        <p:spPr>
          <a:xfrm flipH="1">
            <a:off x="1732535" y="4500274"/>
            <a:ext cx="1" cy="326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字方塊 64"/>
          <p:cNvSpPr txBox="1"/>
          <p:nvPr/>
        </p:nvSpPr>
        <p:spPr>
          <a:xfrm>
            <a:off x="5636212" y="3638589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41</a:t>
            </a:r>
            <a:endParaRPr lang="zh-TW" altLang="en-US" dirty="0"/>
          </a:p>
        </p:txBody>
      </p:sp>
      <p:sp>
        <p:nvSpPr>
          <p:cNvPr id="66" name="文字方塊 65"/>
          <p:cNvSpPr txBox="1"/>
          <p:nvPr/>
        </p:nvSpPr>
        <p:spPr>
          <a:xfrm>
            <a:off x="1515168" y="481871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49</a:t>
            </a:r>
            <a:endParaRPr lang="zh-TW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91079" y="194369"/>
            <a:ext cx="10325000" cy="759064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</a:t>
            </a:r>
            <a:r>
              <a:rPr lang="zh-TW" altLang="en-US" dirty="0"/>
              <a:t>* </a:t>
            </a:r>
            <a:r>
              <a:rPr lang="en-US" altLang="zh-TW" dirty="0"/>
              <a:t>Algorithm</a:t>
            </a:r>
            <a:r>
              <a:rPr lang="zh-TW" altLang="en-US" dirty="0"/>
              <a:t> </a:t>
            </a:r>
            <a:r>
              <a:rPr lang="en-US" altLang="zh-TW" dirty="0"/>
              <a:t>Flow Example</a:t>
            </a:r>
            <a:endParaRPr lang="zh-TW" altLang="en-US" dirty="0"/>
          </a:p>
        </p:txBody>
      </p:sp>
      <p:sp>
        <p:nvSpPr>
          <p:cNvPr id="13" name="橢圓 12"/>
          <p:cNvSpPr/>
          <p:nvPr/>
        </p:nvSpPr>
        <p:spPr>
          <a:xfrm>
            <a:off x="5403579" y="3643523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</a:t>
            </a:r>
            <a:endParaRPr lang="zh-TW" altLang="en-US" dirty="0"/>
          </a:p>
        </p:txBody>
      </p:sp>
      <p:sp>
        <p:nvSpPr>
          <p:cNvPr id="27" name="橢圓 26"/>
          <p:cNvSpPr/>
          <p:nvPr/>
        </p:nvSpPr>
        <p:spPr>
          <a:xfrm>
            <a:off x="1282536" y="3600274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</a:t>
            </a:r>
            <a:endParaRPr lang="zh-TW" altLang="en-US" dirty="0"/>
          </a:p>
        </p:txBody>
      </p:sp>
      <p:sp>
        <p:nvSpPr>
          <p:cNvPr id="28" name="橢圓 27"/>
          <p:cNvSpPr/>
          <p:nvPr/>
        </p:nvSpPr>
        <p:spPr>
          <a:xfrm>
            <a:off x="2510776" y="3600274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</a:t>
            </a:r>
            <a:endParaRPr lang="zh-TW" altLang="en-US" dirty="0"/>
          </a:p>
        </p:txBody>
      </p:sp>
      <p:sp>
        <p:nvSpPr>
          <p:cNvPr id="29" name="橢圓 28"/>
          <p:cNvSpPr/>
          <p:nvPr/>
        </p:nvSpPr>
        <p:spPr>
          <a:xfrm>
            <a:off x="3739016" y="3600274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</a:t>
            </a:r>
            <a:endParaRPr lang="zh-TW" altLang="en-US" dirty="0"/>
          </a:p>
        </p:txBody>
      </p:sp>
      <p:sp>
        <p:nvSpPr>
          <p:cNvPr id="30" name="橢圓 29"/>
          <p:cNvSpPr/>
          <p:nvPr/>
        </p:nvSpPr>
        <p:spPr>
          <a:xfrm>
            <a:off x="5403579" y="1191236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31" name="橢圓 30"/>
          <p:cNvSpPr/>
          <p:nvPr/>
        </p:nvSpPr>
        <p:spPr>
          <a:xfrm>
            <a:off x="2510776" y="2316759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</a:t>
            </a:r>
            <a:endParaRPr lang="zh-TW" altLang="en-US" dirty="0"/>
          </a:p>
        </p:txBody>
      </p:sp>
      <p:sp>
        <p:nvSpPr>
          <p:cNvPr id="32" name="橢圓 31"/>
          <p:cNvSpPr/>
          <p:nvPr/>
        </p:nvSpPr>
        <p:spPr>
          <a:xfrm>
            <a:off x="5407026" y="2316759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</a:t>
            </a:r>
            <a:endParaRPr lang="zh-TW" altLang="en-US" dirty="0"/>
          </a:p>
        </p:txBody>
      </p:sp>
      <p:sp>
        <p:nvSpPr>
          <p:cNvPr id="33" name="橢圓 32"/>
          <p:cNvSpPr/>
          <p:nvPr/>
        </p:nvSpPr>
        <p:spPr>
          <a:xfrm>
            <a:off x="8781226" y="2316759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</a:t>
            </a:r>
            <a:endParaRPr lang="zh-TW" altLang="en-US" dirty="0"/>
          </a:p>
        </p:txBody>
      </p:sp>
      <p:cxnSp>
        <p:nvCxnSpPr>
          <p:cNvPr id="34" name="直線單箭頭接點 33"/>
          <p:cNvCxnSpPr>
            <a:stCxn id="30" idx="4"/>
            <a:endCxn id="31" idx="0"/>
          </p:cNvCxnSpPr>
          <p:nvPr/>
        </p:nvCxnSpPr>
        <p:spPr>
          <a:xfrm flipH="1">
            <a:off x="2960776" y="2091236"/>
            <a:ext cx="2892803" cy="225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>
            <a:stCxn id="30" idx="4"/>
            <a:endCxn id="32" idx="0"/>
          </p:cNvCxnSpPr>
          <p:nvPr/>
        </p:nvCxnSpPr>
        <p:spPr>
          <a:xfrm>
            <a:off x="5853579" y="2091236"/>
            <a:ext cx="3447" cy="225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>
            <a:stCxn id="30" idx="4"/>
            <a:endCxn id="33" idx="0"/>
          </p:cNvCxnSpPr>
          <p:nvPr/>
        </p:nvCxnSpPr>
        <p:spPr>
          <a:xfrm>
            <a:off x="5853579" y="2091236"/>
            <a:ext cx="3377647" cy="225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stCxn id="31" idx="4"/>
            <a:endCxn id="27" idx="0"/>
          </p:cNvCxnSpPr>
          <p:nvPr/>
        </p:nvCxnSpPr>
        <p:spPr>
          <a:xfrm flipH="1">
            <a:off x="1732536" y="3216759"/>
            <a:ext cx="1228240" cy="383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>
            <a:stCxn id="31" idx="4"/>
            <a:endCxn id="28" idx="0"/>
          </p:cNvCxnSpPr>
          <p:nvPr/>
        </p:nvCxnSpPr>
        <p:spPr>
          <a:xfrm>
            <a:off x="2960776" y="3216759"/>
            <a:ext cx="0" cy="383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>
            <a:stCxn id="31" idx="4"/>
            <a:endCxn id="29" idx="0"/>
          </p:cNvCxnSpPr>
          <p:nvPr/>
        </p:nvCxnSpPr>
        <p:spPr>
          <a:xfrm>
            <a:off x="2960776" y="3216759"/>
            <a:ext cx="1228240" cy="383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stCxn id="32" idx="4"/>
            <a:endCxn id="13" idx="0"/>
          </p:cNvCxnSpPr>
          <p:nvPr/>
        </p:nvCxnSpPr>
        <p:spPr>
          <a:xfrm flipH="1">
            <a:off x="5853579" y="3216759"/>
            <a:ext cx="3447" cy="426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/>
          <p:cNvSpPr txBox="1"/>
          <p:nvPr/>
        </p:nvSpPr>
        <p:spPr>
          <a:xfrm>
            <a:off x="2743407" y="23119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30</a:t>
            </a:r>
            <a:endParaRPr lang="zh-TW" altLang="en-US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5636212" y="23118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40</a:t>
            </a:r>
            <a:endParaRPr lang="zh-TW" altLang="en-US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9013859" y="2329039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50</a:t>
            </a:r>
            <a:endParaRPr lang="zh-TW" altLang="en-US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1515168" y="358664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35</a:t>
            </a:r>
            <a:endParaRPr lang="zh-TW" altLang="en-US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2743407" y="356759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49</a:t>
            </a:r>
            <a:endParaRPr lang="zh-TW" altLang="en-US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3971645" y="360027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50</a:t>
            </a:r>
            <a:endParaRPr lang="zh-TW" altLang="en-US" dirty="0"/>
          </a:p>
        </p:txBody>
      </p:sp>
      <p:sp>
        <p:nvSpPr>
          <p:cNvPr id="61" name="橢圓 60"/>
          <p:cNvSpPr/>
          <p:nvPr/>
        </p:nvSpPr>
        <p:spPr>
          <a:xfrm>
            <a:off x="1282535" y="4826679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</a:t>
            </a:r>
            <a:endParaRPr lang="zh-TW" altLang="en-US" dirty="0"/>
          </a:p>
        </p:txBody>
      </p:sp>
      <p:cxnSp>
        <p:nvCxnSpPr>
          <p:cNvPr id="63" name="直線單箭頭接點 62"/>
          <p:cNvCxnSpPr>
            <a:stCxn id="27" idx="4"/>
            <a:endCxn id="61" idx="0"/>
          </p:cNvCxnSpPr>
          <p:nvPr/>
        </p:nvCxnSpPr>
        <p:spPr>
          <a:xfrm flipH="1">
            <a:off x="1732535" y="4500274"/>
            <a:ext cx="1" cy="326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字方塊 64"/>
          <p:cNvSpPr txBox="1"/>
          <p:nvPr/>
        </p:nvSpPr>
        <p:spPr>
          <a:xfrm>
            <a:off x="5636212" y="3638589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41</a:t>
            </a:r>
            <a:endParaRPr lang="zh-TW" altLang="en-US" dirty="0"/>
          </a:p>
        </p:txBody>
      </p:sp>
      <p:sp>
        <p:nvSpPr>
          <p:cNvPr id="66" name="文字方塊 65"/>
          <p:cNvSpPr txBox="1"/>
          <p:nvPr/>
        </p:nvSpPr>
        <p:spPr>
          <a:xfrm>
            <a:off x="1515168" y="481871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41</a:t>
            </a:r>
            <a:endParaRPr lang="zh-TW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91079" y="194369"/>
            <a:ext cx="10325000" cy="759064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</a:t>
            </a:r>
            <a:r>
              <a:rPr lang="zh-TW" altLang="en-US" dirty="0"/>
              <a:t>* </a:t>
            </a:r>
            <a:r>
              <a:rPr lang="en-US" altLang="zh-TW" dirty="0"/>
              <a:t>Algorithm</a:t>
            </a:r>
            <a:r>
              <a:rPr lang="zh-TW" altLang="en-US" dirty="0"/>
              <a:t> </a:t>
            </a:r>
            <a:r>
              <a:rPr lang="en-US" altLang="zh-TW" dirty="0"/>
              <a:t>Flow Example</a:t>
            </a:r>
            <a:endParaRPr lang="zh-TW" altLang="en-US" dirty="0"/>
          </a:p>
        </p:txBody>
      </p:sp>
      <p:sp>
        <p:nvSpPr>
          <p:cNvPr id="14" name="橢圓 13"/>
          <p:cNvSpPr/>
          <p:nvPr/>
        </p:nvSpPr>
        <p:spPr>
          <a:xfrm>
            <a:off x="4859693" y="4832477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</a:t>
            </a:r>
            <a:endParaRPr lang="zh-TW" altLang="en-US" dirty="0"/>
          </a:p>
        </p:txBody>
      </p:sp>
      <p:sp>
        <p:nvSpPr>
          <p:cNvPr id="15" name="橢圓 14"/>
          <p:cNvSpPr/>
          <p:nvPr/>
        </p:nvSpPr>
        <p:spPr>
          <a:xfrm>
            <a:off x="6096000" y="4832477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J</a:t>
            </a:r>
            <a:endParaRPr lang="zh-TW" altLang="en-US" dirty="0"/>
          </a:p>
        </p:txBody>
      </p:sp>
      <p:sp>
        <p:nvSpPr>
          <p:cNvPr id="3" name="橢圓 2"/>
          <p:cNvSpPr/>
          <p:nvPr/>
        </p:nvSpPr>
        <p:spPr>
          <a:xfrm>
            <a:off x="5403579" y="3643523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1282536" y="3600274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</a:t>
            </a:r>
            <a:endParaRPr lang="zh-TW" altLang="en-US" dirty="0"/>
          </a:p>
        </p:txBody>
      </p:sp>
      <p:sp>
        <p:nvSpPr>
          <p:cNvPr id="5" name="橢圓 4"/>
          <p:cNvSpPr/>
          <p:nvPr/>
        </p:nvSpPr>
        <p:spPr>
          <a:xfrm>
            <a:off x="2510776" y="3600274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</a:t>
            </a:r>
            <a:endParaRPr lang="zh-TW" altLang="en-US" dirty="0"/>
          </a:p>
        </p:txBody>
      </p:sp>
      <p:sp>
        <p:nvSpPr>
          <p:cNvPr id="17" name="橢圓 16"/>
          <p:cNvSpPr/>
          <p:nvPr/>
        </p:nvSpPr>
        <p:spPr>
          <a:xfrm>
            <a:off x="3739016" y="3600274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</a:t>
            </a:r>
            <a:endParaRPr lang="zh-TW" altLang="en-US" dirty="0"/>
          </a:p>
        </p:txBody>
      </p:sp>
      <p:sp>
        <p:nvSpPr>
          <p:cNvPr id="18" name="橢圓 17"/>
          <p:cNvSpPr/>
          <p:nvPr/>
        </p:nvSpPr>
        <p:spPr>
          <a:xfrm>
            <a:off x="5403579" y="1191236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19" name="橢圓 18"/>
          <p:cNvSpPr/>
          <p:nvPr/>
        </p:nvSpPr>
        <p:spPr>
          <a:xfrm>
            <a:off x="2510776" y="2316759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</a:t>
            </a:r>
            <a:endParaRPr lang="zh-TW" altLang="en-US" dirty="0"/>
          </a:p>
        </p:txBody>
      </p:sp>
      <p:sp>
        <p:nvSpPr>
          <p:cNvPr id="20" name="橢圓 19"/>
          <p:cNvSpPr/>
          <p:nvPr/>
        </p:nvSpPr>
        <p:spPr>
          <a:xfrm>
            <a:off x="5407026" y="2316759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</a:t>
            </a:r>
            <a:endParaRPr lang="zh-TW" altLang="en-US" dirty="0"/>
          </a:p>
        </p:txBody>
      </p:sp>
      <p:sp>
        <p:nvSpPr>
          <p:cNvPr id="21" name="橢圓 20"/>
          <p:cNvSpPr/>
          <p:nvPr/>
        </p:nvSpPr>
        <p:spPr>
          <a:xfrm>
            <a:off x="8781226" y="2316759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</a:t>
            </a:r>
            <a:endParaRPr lang="zh-TW" altLang="en-US" dirty="0"/>
          </a:p>
        </p:txBody>
      </p:sp>
      <p:cxnSp>
        <p:nvCxnSpPr>
          <p:cNvPr id="22" name="直線單箭頭接點 21"/>
          <p:cNvCxnSpPr>
            <a:stCxn id="18" idx="4"/>
            <a:endCxn id="19" idx="0"/>
          </p:cNvCxnSpPr>
          <p:nvPr/>
        </p:nvCxnSpPr>
        <p:spPr>
          <a:xfrm flipH="1">
            <a:off x="2960776" y="2091236"/>
            <a:ext cx="2892803" cy="225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stCxn id="18" idx="4"/>
            <a:endCxn id="20" idx="0"/>
          </p:cNvCxnSpPr>
          <p:nvPr/>
        </p:nvCxnSpPr>
        <p:spPr>
          <a:xfrm>
            <a:off x="5853579" y="2091236"/>
            <a:ext cx="3447" cy="225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stCxn id="18" idx="4"/>
            <a:endCxn id="21" idx="0"/>
          </p:cNvCxnSpPr>
          <p:nvPr/>
        </p:nvCxnSpPr>
        <p:spPr>
          <a:xfrm>
            <a:off x="5853579" y="2091236"/>
            <a:ext cx="3377647" cy="225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>
            <a:stCxn id="19" idx="4"/>
            <a:endCxn id="4" idx="0"/>
          </p:cNvCxnSpPr>
          <p:nvPr/>
        </p:nvCxnSpPr>
        <p:spPr>
          <a:xfrm flipH="1">
            <a:off x="1732536" y="3216759"/>
            <a:ext cx="1228240" cy="383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stCxn id="19" idx="4"/>
            <a:endCxn id="5" idx="0"/>
          </p:cNvCxnSpPr>
          <p:nvPr/>
        </p:nvCxnSpPr>
        <p:spPr>
          <a:xfrm>
            <a:off x="2960776" y="3216759"/>
            <a:ext cx="0" cy="383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stCxn id="19" idx="4"/>
            <a:endCxn id="17" idx="0"/>
          </p:cNvCxnSpPr>
          <p:nvPr/>
        </p:nvCxnSpPr>
        <p:spPr>
          <a:xfrm>
            <a:off x="2960776" y="3216759"/>
            <a:ext cx="1228240" cy="383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20" idx="4"/>
            <a:endCxn id="3" idx="0"/>
          </p:cNvCxnSpPr>
          <p:nvPr/>
        </p:nvCxnSpPr>
        <p:spPr>
          <a:xfrm flipH="1">
            <a:off x="5853579" y="3216759"/>
            <a:ext cx="3447" cy="426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3" idx="4"/>
            <a:endCxn id="14" idx="0"/>
          </p:cNvCxnSpPr>
          <p:nvPr/>
        </p:nvCxnSpPr>
        <p:spPr>
          <a:xfrm flipH="1">
            <a:off x="5309693" y="4543523"/>
            <a:ext cx="543886" cy="288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stCxn id="3" idx="4"/>
            <a:endCxn id="15" idx="0"/>
          </p:cNvCxnSpPr>
          <p:nvPr/>
        </p:nvCxnSpPr>
        <p:spPr>
          <a:xfrm>
            <a:off x="5853579" y="4543523"/>
            <a:ext cx="692421" cy="288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9013859" y="2329039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50</a:t>
            </a:r>
            <a:endParaRPr lang="zh-TW" altLang="en-US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5636212" y="23118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40</a:t>
            </a:r>
            <a:endParaRPr lang="zh-TW" altLang="en-US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2743407" y="23119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30</a:t>
            </a:r>
            <a:endParaRPr lang="zh-TW" altLang="en-US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2743407" y="356759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49</a:t>
            </a:r>
            <a:endParaRPr lang="zh-TW" altLang="en-US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3971645" y="360027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50</a:t>
            </a:r>
            <a:endParaRPr lang="zh-TW" altLang="en-US" dirty="0"/>
          </a:p>
        </p:txBody>
      </p:sp>
      <p:sp>
        <p:nvSpPr>
          <p:cNvPr id="50" name="橢圓 49"/>
          <p:cNvSpPr/>
          <p:nvPr/>
        </p:nvSpPr>
        <p:spPr>
          <a:xfrm>
            <a:off x="1282535" y="4826679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</a:t>
            </a:r>
            <a:endParaRPr lang="zh-TW" altLang="en-US" dirty="0"/>
          </a:p>
        </p:txBody>
      </p:sp>
      <p:cxnSp>
        <p:nvCxnSpPr>
          <p:cNvPr id="52" name="直線單箭頭接點 51"/>
          <p:cNvCxnSpPr>
            <a:stCxn id="4" idx="4"/>
            <a:endCxn id="50" idx="0"/>
          </p:cNvCxnSpPr>
          <p:nvPr/>
        </p:nvCxnSpPr>
        <p:spPr>
          <a:xfrm flipH="1">
            <a:off x="1732535" y="4500274"/>
            <a:ext cx="1" cy="326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/>
          <p:cNvSpPr txBox="1"/>
          <p:nvPr/>
        </p:nvSpPr>
        <p:spPr>
          <a:xfrm>
            <a:off x="1515168" y="358664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35</a:t>
            </a:r>
            <a:endParaRPr lang="zh-TW" altLang="en-US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5636212" y="3638589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41</a:t>
            </a:r>
            <a:endParaRPr lang="zh-TW" altLang="en-US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1515168" y="481871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41</a:t>
            </a:r>
            <a:endParaRPr lang="zh-TW" altLang="en-US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5092326" y="481871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41</a:t>
            </a:r>
            <a:endParaRPr lang="zh-TW" altLang="en-US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6336266" y="480193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40</a:t>
            </a:r>
            <a:endParaRPr lang="zh-TW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</a:t>
            </a:r>
            <a:r>
              <a:rPr lang="en-US" altLang="zh-TW" dirty="0">
                <a:sym typeface="+mn-ea"/>
              </a:rPr>
              <a:t>Algorithm</a:t>
            </a:r>
            <a:endParaRPr lang="en-US" dirty="0"/>
          </a:p>
        </p:txBody>
      </p:sp>
      <p:pic>
        <p:nvPicPr>
          <p:cNvPr id="4" name="Picture 3" descr="Thumbnail_Greedy_Proble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280" y="2510160"/>
            <a:ext cx="8333439" cy="417846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91079" y="194369"/>
            <a:ext cx="10325000" cy="759064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</a:t>
            </a:r>
            <a:r>
              <a:rPr lang="zh-TW" altLang="en-US" dirty="0"/>
              <a:t>* </a:t>
            </a:r>
            <a:r>
              <a:rPr lang="en-US" altLang="zh-TW" dirty="0"/>
              <a:t>Algorithm</a:t>
            </a:r>
            <a:r>
              <a:rPr lang="zh-TW" altLang="en-US" dirty="0"/>
              <a:t> </a:t>
            </a:r>
            <a:r>
              <a:rPr lang="en-US" altLang="zh-TW" dirty="0"/>
              <a:t>Flow Example</a:t>
            </a:r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DE8815FA-126E-32A1-8943-68B0D5D6A22E}"/>
              </a:ext>
            </a:extLst>
          </p:cNvPr>
          <p:cNvGrpSpPr/>
          <p:nvPr/>
        </p:nvGrpSpPr>
        <p:grpSpPr>
          <a:xfrm>
            <a:off x="1282535" y="1191236"/>
            <a:ext cx="8398691" cy="5666764"/>
            <a:chOff x="1282535" y="1191236"/>
            <a:chExt cx="8398691" cy="5666764"/>
          </a:xfrm>
        </p:grpSpPr>
        <p:sp>
          <p:nvSpPr>
            <p:cNvPr id="16" name="橢圓 15"/>
            <p:cNvSpPr/>
            <p:nvPr/>
          </p:nvSpPr>
          <p:spPr>
            <a:xfrm>
              <a:off x="6096000" y="5958000"/>
              <a:ext cx="900000" cy="900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Fina</a:t>
              </a:r>
              <a:endParaRPr lang="zh-TW" altLang="en-US" dirty="0"/>
            </a:p>
          </p:txBody>
        </p:sp>
        <p:sp>
          <p:nvSpPr>
            <p:cNvPr id="3" name="橢圓 2"/>
            <p:cNvSpPr/>
            <p:nvPr/>
          </p:nvSpPr>
          <p:spPr>
            <a:xfrm>
              <a:off x="4859693" y="4832477"/>
              <a:ext cx="900000" cy="900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I</a:t>
              </a:r>
              <a:endParaRPr lang="zh-TW" altLang="en-US" dirty="0"/>
            </a:p>
          </p:txBody>
        </p:sp>
        <p:sp>
          <p:nvSpPr>
            <p:cNvPr id="4" name="橢圓 3"/>
            <p:cNvSpPr/>
            <p:nvPr/>
          </p:nvSpPr>
          <p:spPr>
            <a:xfrm>
              <a:off x="6096000" y="4832477"/>
              <a:ext cx="900000" cy="900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J</a:t>
              </a:r>
              <a:endParaRPr lang="zh-TW" altLang="en-US" dirty="0"/>
            </a:p>
          </p:txBody>
        </p:sp>
        <p:sp>
          <p:nvSpPr>
            <p:cNvPr id="5" name="橢圓 4"/>
            <p:cNvSpPr/>
            <p:nvPr/>
          </p:nvSpPr>
          <p:spPr>
            <a:xfrm>
              <a:off x="5403579" y="3643523"/>
              <a:ext cx="900000" cy="900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H</a:t>
              </a:r>
              <a:endParaRPr lang="zh-TW" altLang="en-US" dirty="0"/>
            </a:p>
          </p:txBody>
        </p:sp>
        <p:sp>
          <p:nvSpPr>
            <p:cNvPr id="17" name="橢圓 16"/>
            <p:cNvSpPr/>
            <p:nvPr/>
          </p:nvSpPr>
          <p:spPr>
            <a:xfrm>
              <a:off x="1282536" y="3600274"/>
              <a:ext cx="900000" cy="900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E</a:t>
              </a:r>
              <a:endParaRPr lang="zh-TW" altLang="en-US" dirty="0"/>
            </a:p>
          </p:txBody>
        </p:sp>
        <p:sp>
          <p:nvSpPr>
            <p:cNvPr id="18" name="橢圓 17"/>
            <p:cNvSpPr/>
            <p:nvPr/>
          </p:nvSpPr>
          <p:spPr>
            <a:xfrm>
              <a:off x="2510776" y="3600274"/>
              <a:ext cx="900000" cy="900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F</a:t>
              </a:r>
              <a:endParaRPr lang="zh-TW" altLang="en-US" dirty="0"/>
            </a:p>
          </p:txBody>
        </p:sp>
        <p:sp>
          <p:nvSpPr>
            <p:cNvPr id="19" name="橢圓 18"/>
            <p:cNvSpPr/>
            <p:nvPr/>
          </p:nvSpPr>
          <p:spPr>
            <a:xfrm>
              <a:off x="3739016" y="3600274"/>
              <a:ext cx="900000" cy="900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G</a:t>
              </a:r>
              <a:endParaRPr lang="zh-TW" altLang="en-US" dirty="0"/>
            </a:p>
          </p:txBody>
        </p:sp>
        <p:sp>
          <p:nvSpPr>
            <p:cNvPr id="20" name="橢圓 19"/>
            <p:cNvSpPr/>
            <p:nvPr/>
          </p:nvSpPr>
          <p:spPr>
            <a:xfrm>
              <a:off x="5403579" y="1191236"/>
              <a:ext cx="900000" cy="900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A</a:t>
              </a:r>
              <a:endParaRPr lang="zh-TW" altLang="en-US" dirty="0"/>
            </a:p>
          </p:txBody>
        </p:sp>
        <p:sp>
          <p:nvSpPr>
            <p:cNvPr id="21" name="橢圓 20"/>
            <p:cNvSpPr/>
            <p:nvPr/>
          </p:nvSpPr>
          <p:spPr>
            <a:xfrm>
              <a:off x="2510776" y="2316759"/>
              <a:ext cx="900000" cy="900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B</a:t>
              </a:r>
              <a:endParaRPr lang="zh-TW" altLang="en-US" dirty="0"/>
            </a:p>
          </p:txBody>
        </p:sp>
        <p:sp>
          <p:nvSpPr>
            <p:cNvPr id="22" name="橢圓 21"/>
            <p:cNvSpPr/>
            <p:nvPr/>
          </p:nvSpPr>
          <p:spPr>
            <a:xfrm>
              <a:off x="5407026" y="2316759"/>
              <a:ext cx="900000" cy="900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C</a:t>
              </a:r>
              <a:endParaRPr lang="zh-TW" altLang="en-US" dirty="0"/>
            </a:p>
          </p:txBody>
        </p:sp>
        <p:sp>
          <p:nvSpPr>
            <p:cNvPr id="23" name="橢圓 22"/>
            <p:cNvSpPr/>
            <p:nvPr/>
          </p:nvSpPr>
          <p:spPr>
            <a:xfrm>
              <a:off x="8781226" y="2316759"/>
              <a:ext cx="900000" cy="900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D</a:t>
              </a:r>
              <a:endParaRPr lang="zh-TW" altLang="en-US" dirty="0"/>
            </a:p>
          </p:txBody>
        </p:sp>
        <p:cxnSp>
          <p:nvCxnSpPr>
            <p:cNvPr id="24" name="直線單箭頭接點 23"/>
            <p:cNvCxnSpPr>
              <a:stCxn id="20" idx="4"/>
              <a:endCxn id="21" idx="0"/>
            </p:cNvCxnSpPr>
            <p:nvPr/>
          </p:nvCxnSpPr>
          <p:spPr>
            <a:xfrm flipH="1">
              <a:off x="2960776" y="2091236"/>
              <a:ext cx="2892803" cy="2255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>
              <a:stCxn id="20" idx="4"/>
              <a:endCxn id="22" idx="0"/>
            </p:cNvCxnSpPr>
            <p:nvPr/>
          </p:nvCxnSpPr>
          <p:spPr>
            <a:xfrm>
              <a:off x="5853579" y="2091236"/>
              <a:ext cx="3447" cy="2255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>
              <a:stCxn id="20" idx="4"/>
              <a:endCxn id="23" idx="0"/>
            </p:cNvCxnSpPr>
            <p:nvPr/>
          </p:nvCxnSpPr>
          <p:spPr>
            <a:xfrm>
              <a:off x="5853579" y="2091236"/>
              <a:ext cx="3377647" cy="2255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單箭頭接點 26"/>
            <p:cNvCxnSpPr>
              <a:stCxn id="21" idx="4"/>
              <a:endCxn id="17" idx="0"/>
            </p:cNvCxnSpPr>
            <p:nvPr/>
          </p:nvCxnSpPr>
          <p:spPr>
            <a:xfrm flipH="1">
              <a:off x="1732536" y="3216759"/>
              <a:ext cx="1228240" cy="3835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單箭頭接點 27"/>
            <p:cNvCxnSpPr>
              <a:stCxn id="21" idx="4"/>
              <a:endCxn id="18" idx="0"/>
            </p:cNvCxnSpPr>
            <p:nvPr/>
          </p:nvCxnSpPr>
          <p:spPr>
            <a:xfrm>
              <a:off x="2960776" y="3216759"/>
              <a:ext cx="0" cy="3835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單箭頭接點 28"/>
            <p:cNvCxnSpPr>
              <a:stCxn id="21" idx="4"/>
              <a:endCxn id="19" idx="0"/>
            </p:cNvCxnSpPr>
            <p:nvPr/>
          </p:nvCxnSpPr>
          <p:spPr>
            <a:xfrm>
              <a:off x="2960776" y="3216759"/>
              <a:ext cx="1228240" cy="3835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29"/>
            <p:cNvCxnSpPr>
              <a:stCxn id="22" idx="4"/>
              <a:endCxn id="5" idx="0"/>
            </p:cNvCxnSpPr>
            <p:nvPr/>
          </p:nvCxnSpPr>
          <p:spPr>
            <a:xfrm flipH="1">
              <a:off x="5853579" y="3216759"/>
              <a:ext cx="3447" cy="4267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30"/>
            <p:cNvCxnSpPr>
              <a:stCxn id="5" idx="4"/>
              <a:endCxn id="3" idx="0"/>
            </p:cNvCxnSpPr>
            <p:nvPr/>
          </p:nvCxnSpPr>
          <p:spPr>
            <a:xfrm flipH="1">
              <a:off x="5309693" y="4543523"/>
              <a:ext cx="543886" cy="2889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單箭頭接點 31"/>
            <p:cNvCxnSpPr>
              <a:stCxn id="5" idx="4"/>
              <a:endCxn id="4" idx="0"/>
            </p:cNvCxnSpPr>
            <p:nvPr/>
          </p:nvCxnSpPr>
          <p:spPr>
            <a:xfrm>
              <a:off x="5853579" y="4543523"/>
              <a:ext cx="692421" cy="2889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/>
            <p:cNvCxnSpPr>
              <a:stCxn id="4" idx="4"/>
              <a:endCxn id="16" idx="0"/>
            </p:cNvCxnSpPr>
            <p:nvPr/>
          </p:nvCxnSpPr>
          <p:spPr>
            <a:xfrm>
              <a:off x="6546000" y="5732477"/>
              <a:ext cx="0" cy="2255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字方塊 46"/>
            <p:cNvSpPr txBox="1"/>
            <p:nvPr/>
          </p:nvSpPr>
          <p:spPr>
            <a:xfrm>
              <a:off x="9013859" y="2329039"/>
              <a:ext cx="43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50</a:t>
              </a:r>
              <a:endParaRPr lang="zh-TW" altLang="en-US" dirty="0"/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5636212" y="2311825"/>
              <a:ext cx="43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40</a:t>
              </a:r>
              <a:endParaRPr lang="zh-TW" altLang="en-US" dirty="0"/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2743407" y="2311925"/>
              <a:ext cx="43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30</a:t>
              </a:r>
              <a:endParaRPr lang="zh-TW" altLang="en-US" dirty="0"/>
            </a:p>
          </p:txBody>
        </p:sp>
        <p:sp>
          <p:nvSpPr>
            <p:cNvPr id="51" name="文字方塊 50"/>
            <p:cNvSpPr txBox="1"/>
            <p:nvPr/>
          </p:nvSpPr>
          <p:spPr>
            <a:xfrm>
              <a:off x="2743407" y="3567595"/>
              <a:ext cx="43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49</a:t>
              </a:r>
              <a:endParaRPr lang="zh-TW" altLang="en-US" dirty="0"/>
            </a:p>
          </p:txBody>
        </p:sp>
        <p:sp>
          <p:nvSpPr>
            <p:cNvPr id="52" name="文字方塊 51"/>
            <p:cNvSpPr txBox="1"/>
            <p:nvPr/>
          </p:nvSpPr>
          <p:spPr>
            <a:xfrm>
              <a:off x="3971645" y="3600274"/>
              <a:ext cx="43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50</a:t>
              </a:r>
              <a:endParaRPr lang="zh-TW" altLang="en-US" dirty="0"/>
            </a:p>
          </p:txBody>
        </p:sp>
        <p:sp>
          <p:nvSpPr>
            <p:cNvPr id="53" name="橢圓 52"/>
            <p:cNvSpPr/>
            <p:nvPr/>
          </p:nvSpPr>
          <p:spPr>
            <a:xfrm>
              <a:off x="1282535" y="4826679"/>
              <a:ext cx="900000" cy="900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H</a:t>
              </a:r>
              <a:endParaRPr lang="zh-TW" altLang="en-US" dirty="0"/>
            </a:p>
          </p:txBody>
        </p:sp>
        <p:cxnSp>
          <p:nvCxnSpPr>
            <p:cNvPr id="55" name="直線單箭頭接點 54"/>
            <p:cNvCxnSpPr>
              <a:stCxn id="17" idx="4"/>
              <a:endCxn id="53" idx="0"/>
            </p:cNvCxnSpPr>
            <p:nvPr/>
          </p:nvCxnSpPr>
          <p:spPr>
            <a:xfrm flipH="1">
              <a:off x="1732535" y="4500274"/>
              <a:ext cx="1" cy="3264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字方塊 55"/>
            <p:cNvSpPr txBox="1"/>
            <p:nvPr/>
          </p:nvSpPr>
          <p:spPr>
            <a:xfrm>
              <a:off x="1515168" y="3586647"/>
              <a:ext cx="43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35</a:t>
              </a:r>
              <a:endParaRPr lang="zh-TW" altLang="en-US" dirty="0"/>
            </a:p>
          </p:txBody>
        </p:sp>
        <p:sp>
          <p:nvSpPr>
            <p:cNvPr id="57" name="文字方塊 56"/>
            <p:cNvSpPr txBox="1"/>
            <p:nvPr/>
          </p:nvSpPr>
          <p:spPr>
            <a:xfrm>
              <a:off x="5636212" y="3638589"/>
              <a:ext cx="43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41</a:t>
              </a:r>
              <a:endParaRPr lang="zh-TW" altLang="en-US" dirty="0"/>
            </a:p>
          </p:txBody>
        </p:sp>
        <p:sp>
          <p:nvSpPr>
            <p:cNvPr id="58" name="文字方塊 57"/>
            <p:cNvSpPr txBox="1"/>
            <p:nvPr/>
          </p:nvSpPr>
          <p:spPr>
            <a:xfrm>
              <a:off x="1515168" y="4818716"/>
              <a:ext cx="43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41</a:t>
              </a:r>
              <a:endParaRPr lang="zh-TW" altLang="en-US" dirty="0"/>
            </a:p>
          </p:txBody>
        </p:sp>
        <p:sp>
          <p:nvSpPr>
            <p:cNvPr id="59" name="文字方塊 58"/>
            <p:cNvSpPr txBox="1"/>
            <p:nvPr/>
          </p:nvSpPr>
          <p:spPr>
            <a:xfrm>
              <a:off x="5092326" y="4818716"/>
              <a:ext cx="43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41</a:t>
              </a:r>
              <a:endParaRPr lang="zh-TW" altLang="en-US" dirty="0"/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6336266" y="4801938"/>
              <a:ext cx="43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40</a:t>
              </a:r>
              <a:endParaRPr lang="zh-TW" altLang="en-US" dirty="0"/>
            </a:p>
          </p:txBody>
        </p:sp>
        <p:sp>
          <p:nvSpPr>
            <p:cNvPr id="61" name="文字方塊 60"/>
            <p:cNvSpPr txBox="1"/>
            <p:nvPr/>
          </p:nvSpPr>
          <p:spPr>
            <a:xfrm>
              <a:off x="6328633" y="5932180"/>
              <a:ext cx="43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40</a:t>
              </a:r>
              <a:endParaRPr lang="zh-TW" altLang="en-US" dirty="0"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91079" y="194369"/>
            <a:ext cx="10325000" cy="759064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</a:t>
            </a:r>
            <a:r>
              <a:rPr lang="zh-TW" altLang="en-US" dirty="0"/>
              <a:t>* </a:t>
            </a:r>
            <a:r>
              <a:rPr lang="en-US" altLang="zh-TW" dirty="0"/>
              <a:t>Algorithm</a:t>
            </a:r>
            <a:r>
              <a:rPr lang="zh-TW" altLang="en-US" dirty="0"/>
              <a:t> </a:t>
            </a:r>
            <a:r>
              <a:rPr lang="en-US" altLang="zh-TW" dirty="0"/>
              <a:t>Flow Example</a:t>
            </a:r>
            <a:endParaRPr lang="zh-TW" altLang="en-US" dirty="0"/>
          </a:p>
        </p:txBody>
      </p:sp>
      <p:sp>
        <p:nvSpPr>
          <p:cNvPr id="16" name="橢圓 15"/>
          <p:cNvSpPr/>
          <p:nvPr/>
        </p:nvSpPr>
        <p:spPr>
          <a:xfrm>
            <a:off x="6096000" y="5958000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Fina</a:t>
            </a:r>
            <a:endParaRPr lang="zh-TW" altLang="en-US" dirty="0"/>
          </a:p>
        </p:txBody>
      </p:sp>
      <p:sp>
        <p:nvSpPr>
          <p:cNvPr id="3" name="橢圓 2"/>
          <p:cNvSpPr/>
          <p:nvPr/>
        </p:nvSpPr>
        <p:spPr>
          <a:xfrm>
            <a:off x="4859693" y="4832477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6096000" y="4832477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J</a:t>
            </a:r>
            <a:endParaRPr lang="zh-TW" altLang="en-US" dirty="0"/>
          </a:p>
        </p:txBody>
      </p:sp>
      <p:sp>
        <p:nvSpPr>
          <p:cNvPr id="5" name="橢圓 4"/>
          <p:cNvSpPr/>
          <p:nvPr/>
        </p:nvSpPr>
        <p:spPr>
          <a:xfrm>
            <a:off x="5403579" y="3643523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</a:t>
            </a:r>
            <a:endParaRPr lang="zh-TW" altLang="en-US" dirty="0"/>
          </a:p>
        </p:txBody>
      </p:sp>
      <p:sp>
        <p:nvSpPr>
          <p:cNvPr id="17" name="橢圓 16"/>
          <p:cNvSpPr/>
          <p:nvPr/>
        </p:nvSpPr>
        <p:spPr>
          <a:xfrm>
            <a:off x="1282536" y="3600274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</a:t>
            </a:r>
            <a:endParaRPr lang="zh-TW" altLang="en-US" dirty="0"/>
          </a:p>
        </p:txBody>
      </p:sp>
      <p:sp>
        <p:nvSpPr>
          <p:cNvPr id="18" name="橢圓 17"/>
          <p:cNvSpPr/>
          <p:nvPr/>
        </p:nvSpPr>
        <p:spPr>
          <a:xfrm>
            <a:off x="2510776" y="3600274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</a:t>
            </a:r>
            <a:endParaRPr lang="zh-TW" altLang="en-US" dirty="0"/>
          </a:p>
        </p:txBody>
      </p:sp>
      <p:sp>
        <p:nvSpPr>
          <p:cNvPr id="19" name="橢圓 18"/>
          <p:cNvSpPr/>
          <p:nvPr/>
        </p:nvSpPr>
        <p:spPr>
          <a:xfrm>
            <a:off x="3739016" y="3600274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</a:t>
            </a:r>
            <a:endParaRPr lang="zh-TW" altLang="en-US" dirty="0"/>
          </a:p>
        </p:txBody>
      </p:sp>
      <p:sp>
        <p:nvSpPr>
          <p:cNvPr id="20" name="橢圓 19"/>
          <p:cNvSpPr/>
          <p:nvPr/>
        </p:nvSpPr>
        <p:spPr>
          <a:xfrm>
            <a:off x="5403579" y="1191236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21" name="橢圓 20"/>
          <p:cNvSpPr/>
          <p:nvPr/>
        </p:nvSpPr>
        <p:spPr>
          <a:xfrm>
            <a:off x="2510776" y="2316759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</a:t>
            </a:r>
            <a:endParaRPr lang="zh-TW" altLang="en-US" dirty="0"/>
          </a:p>
        </p:txBody>
      </p:sp>
      <p:sp>
        <p:nvSpPr>
          <p:cNvPr id="22" name="橢圓 21"/>
          <p:cNvSpPr/>
          <p:nvPr/>
        </p:nvSpPr>
        <p:spPr>
          <a:xfrm>
            <a:off x="5407026" y="2316759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</a:t>
            </a:r>
            <a:endParaRPr lang="zh-TW" altLang="en-US" dirty="0"/>
          </a:p>
        </p:txBody>
      </p:sp>
      <p:sp>
        <p:nvSpPr>
          <p:cNvPr id="23" name="橢圓 22"/>
          <p:cNvSpPr/>
          <p:nvPr/>
        </p:nvSpPr>
        <p:spPr>
          <a:xfrm>
            <a:off x="8781226" y="2316759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</a:t>
            </a:r>
            <a:endParaRPr lang="zh-TW" altLang="en-US" dirty="0"/>
          </a:p>
        </p:txBody>
      </p:sp>
      <p:cxnSp>
        <p:nvCxnSpPr>
          <p:cNvPr id="24" name="直線單箭頭接點 23"/>
          <p:cNvCxnSpPr>
            <a:stCxn id="20" idx="4"/>
            <a:endCxn id="21" idx="0"/>
          </p:cNvCxnSpPr>
          <p:nvPr/>
        </p:nvCxnSpPr>
        <p:spPr>
          <a:xfrm flipH="1">
            <a:off x="2960776" y="2091236"/>
            <a:ext cx="2892803" cy="225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>
            <a:stCxn id="20" idx="4"/>
            <a:endCxn id="22" idx="0"/>
          </p:cNvCxnSpPr>
          <p:nvPr/>
        </p:nvCxnSpPr>
        <p:spPr>
          <a:xfrm>
            <a:off x="5853579" y="2091236"/>
            <a:ext cx="3447" cy="225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stCxn id="20" idx="4"/>
            <a:endCxn id="23" idx="0"/>
          </p:cNvCxnSpPr>
          <p:nvPr/>
        </p:nvCxnSpPr>
        <p:spPr>
          <a:xfrm>
            <a:off x="5853579" y="2091236"/>
            <a:ext cx="3377647" cy="225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stCxn id="21" idx="4"/>
            <a:endCxn id="17" idx="0"/>
          </p:cNvCxnSpPr>
          <p:nvPr/>
        </p:nvCxnSpPr>
        <p:spPr>
          <a:xfrm flipH="1">
            <a:off x="1732536" y="3216759"/>
            <a:ext cx="1228240" cy="383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21" idx="4"/>
            <a:endCxn id="18" idx="0"/>
          </p:cNvCxnSpPr>
          <p:nvPr/>
        </p:nvCxnSpPr>
        <p:spPr>
          <a:xfrm>
            <a:off x="2960776" y="3216759"/>
            <a:ext cx="0" cy="383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stCxn id="21" idx="4"/>
            <a:endCxn id="19" idx="0"/>
          </p:cNvCxnSpPr>
          <p:nvPr/>
        </p:nvCxnSpPr>
        <p:spPr>
          <a:xfrm>
            <a:off x="2960776" y="3216759"/>
            <a:ext cx="1228240" cy="383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22" idx="4"/>
            <a:endCxn id="5" idx="0"/>
          </p:cNvCxnSpPr>
          <p:nvPr/>
        </p:nvCxnSpPr>
        <p:spPr>
          <a:xfrm flipH="1">
            <a:off x="5853579" y="3216759"/>
            <a:ext cx="3447" cy="426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stCxn id="5" idx="4"/>
            <a:endCxn id="3" idx="0"/>
          </p:cNvCxnSpPr>
          <p:nvPr/>
        </p:nvCxnSpPr>
        <p:spPr>
          <a:xfrm flipH="1">
            <a:off x="5309693" y="4543523"/>
            <a:ext cx="543886" cy="288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stCxn id="5" idx="4"/>
            <a:endCxn id="4" idx="0"/>
          </p:cNvCxnSpPr>
          <p:nvPr/>
        </p:nvCxnSpPr>
        <p:spPr>
          <a:xfrm>
            <a:off x="5853579" y="4543523"/>
            <a:ext cx="692421" cy="288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stCxn id="4" idx="4"/>
            <a:endCxn id="16" idx="0"/>
          </p:cNvCxnSpPr>
          <p:nvPr/>
        </p:nvCxnSpPr>
        <p:spPr>
          <a:xfrm>
            <a:off x="6546000" y="5732477"/>
            <a:ext cx="0" cy="225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9013859" y="2329039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50</a:t>
            </a:r>
            <a:endParaRPr lang="zh-TW" altLang="en-US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5636212" y="23118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40</a:t>
            </a:r>
            <a:endParaRPr lang="zh-TW" altLang="en-US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2743407" y="23119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30</a:t>
            </a:r>
            <a:endParaRPr lang="zh-TW" altLang="en-US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2743407" y="356759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49</a:t>
            </a:r>
            <a:endParaRPr lang="zh-TW" altLang="en-US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3971645" y="360027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50</a:t>
            </a:r>
            <a:endParaRPr lang="zh-TW" altLang="en-US" dirty="0"/>
          </a:p>
        </p:txBody>
      </p:sp>
      <p:sp>
        <p:nvSpPr>
          <p:cNvPr id="53" name="橢圓 52"/>
          <p:cNvSpPr/>
          <p:nvPr/>
        </p:nvSpPr>
        <p:spPr>
          <a:xfrm>
            <a:off x="1282535" y="4826679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</a:t>
            </a:r>
            <a:endParaRPr lang="zh-TW" altLang="en-US" dirty="0"/>
          </a:p>
        </p:txBody>
      </p:sp>
      <p:cxnSp>
        <p:nvCxnSpPr>
          <p:cNvPr id="55" name="直線單箭頭接點 54"/>
          <p:cNvCxnSpPr>
            <a:stCxn id="17" idx="4"/>
            <a:endCxn id="53" idx="0"/>
          </p:cNvCxnSpPr>
          <p:nvPr/>
        </p:nvCxnSpPr>
        <p:spPr>
          <a:xfrm flipH="1">
            <a:off x="1732535" y="4500274"/>
            <a:ext cx="1" cy="326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/>
          <p:cNvSpPr txBox="1"/>
          <p:nvPr/>
        </p:nvSpPr>
        <p:spPr>
          <a:xfrm>
            <a:off x="1515168" y="358664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35</a:t>
            </a:r>
            <a:endParaRPr lang="zh-TW" altLang="en-US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5636212" y="3638589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41</a:t>
            </a:r>
            <a:endParaRPr lang="zh-TW" altLang="en-US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1515168" y="481871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41</a:t>
            </a:r>
            <a:endParaRPr lang="zh-TW" altLang="en-US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5092326" y="481871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41</a:t>
            </a:r>
            <a:endParaRPr lang="zh-TW" altLang="en-US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6336266" y="480193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40</a:t>
            </a:r>
            <a:endParaRPr lang="zh-TW" altLang="en-US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6328633" y="593218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40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6331367" y="6192000"/>
            <a:ext cx="432000" cy="432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/>
              <a:t>Fi</a:t>
            </a:r>
            <a:endParaRPr lang="zh-TW" altLang="en-US" sz="105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91079" y="194369"/>
            <a:ext cx="10325000" cy="759064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</a:t>
            </a:r>
            <a:r>
              <a:rPr lang="zh-TW" altLang="en-US" dirty="0"/>
              <a:t>* </a:t>
            </a:r>
            <a:r>
              <a:rPr lang="en-US" altLang="zh-TW" dirty="0"/>
              <a:t>Algorithm</a:t>
            </a:r>
            <a:r>
              <a:rPr lang="zh-TW" altLang="en-US" dirty="0"/>
              <a:t> </a:t>
            </a:r>
            <a:r>
              <a:rPr lang="en-US" altLang="zh-TW" dirty="0"/>
              <a:t>Flow Example</a:t>
            </a:r>
            <a:endParaRPr lang="zh-TW" altLang="en-US" dirty="0"/>
          </a:p>
        </p:txBody>
      </p:sp>
      <p:sp>
        <p:nvSpPr>
          <p:cNvPr id="16" name="橢圓 15"/>
          <p:cNvSpPr/>
          <p:nvPr/>
        </p:nvSpPr>
        <p:spPr>
          <a:xfrm>
            <a:off x="6096000" y="5958000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Fina</a:t>
            </a:r>
            <a:endParaRPr lang="zh-TW" altLang="en-US" dirty="0"/>
          </a:p>
        </p:txBody>
      </p:sp>
      <p:sp>
        <p:nvSpPr>
          <p:cNvPr id="3" name="橢圓 2"/>
          <p:cNvSpPr/>
          <p:nvPr/>
        </p:nvSpPr>
        <p:spPr>
          <a:xfrm>
            <a:off x="4859693" y="4832477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6096000" y="4832477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J</a:t>
            </a:r>
            <a:endParaRPr lang="zh-TW" altLang="en-US" dirty="0"/>
          </a:p>
        </p:txBody>
      </p:sp>
      <p:sp>
        <p:nvSpPr>
          <p:cNvPr id="5" name="橢圓 4"/>
          <p:cNvSpPr/>
          <p:nvPr/>
        </p:nvSpPr>
        <p:spPr>
          <a:xfrm>
            <a:off x="5403579" y="3643523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</a:t>
            </a:r>
            <a:endParaRPr lang="zh-TW" altLang="en-US" dirty="0"/>
          </a:p>
        </p:txBody>
      </p:sp>
      <p:sp>
        <p:nvSpPr>
          <p:cNvPr id="17" name="橢圓 16"/>
          <p:cNvSpPr/>
          <p:nvPr/>
        </p:nvSpPr>
        <p:spPr>
          <a:xfrm>
            <a:off x="1282536" y="3600274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</a:t>
            </a:r>
            <a:endParaRPr lang="zh-TW" altLang="en-US" dirty="0"/>
          </a:p>
        </p:txBody>
      </p:sp>
      <p:sp>
        <p:nvSpPr>
          <p:cNvPr id="18" name="橢圓 17"/>
          <p:cNvSpPr/>
          <p:nvPr/>
        </p:nvSpPr>
        <p:spPr>
          <a:xfrm>
            <a:off x="2510776" y="3600274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</a:t>
            </a:r>
            <a:endParaRPr lang="zh-TW" altLang="en-US" dirty="0"/>
          </a:p>
        </p:txBody>
      </p:sp>
      <p:sp>
        <p:nvSpPr>
          <p:cNvPr id="19" name="橢圓 18"/>
          <p:cNvSpPr/>
          <p:nvPr/>
        </p:nvSpPr>
        <p:spPr>
          <a:xfrm>
            <a:off x="3739016" y="3600274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</a:t>
            </a:r>
            <a:endParaRPr lang="zh-TW" altLang="en-US" dirty="0"/>
          </a:p>
        </p:txBody>
      </p:sp>
      <p:sp>
        <p:nvSpPr>
          <p:cNvPr id="20" name="橢圓 19"/>
          <p:cNvSpPr/>
          <p:nvPr/>
        </p:nvSpPr>
        <p:spPr>
          <a:xfrm>
            <a:off x="5403579" y="1191236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21" name="橢圓 20"/>
          <p:cNvSpPr/>
          <p:nvPr/>
        </p:nvSpPr>
        <p:spPr>
          <a:xfrm>
            <a:off x="2510776" y="2316759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</a:t>
            </a:r>
            <a:endParaRPr lang="zh-TW" altLang="en-US" dirty="0"/>
          </a:p>
        </p:txBody>
      </p:sp>
      <p:sp>
        <p:nvSpPr>
          <p:cNvPr id="22" name="橢圓 21"/>
          <p:cNvSpPr/>
          <p:nvPr/>
        </p:nvSpPr>
        <p:spPr>
          <a:xfrm>
            <a:off x="5407026" y="2316759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</a:t>
            </a:r>
            <a:endParaRPr lang="zh-TW" altLang="en-US" dirty="0"/>
          </a:p>
        </p:txBody>
      </p:sp>
      <p:sp>
        <p:nvSpPr>
          <p:cNvPr id="23" name="橢圓 22"/>
          <p:cNvSpPr/>
          <p:nvPr/>
        </p:nvSpPr>
        <p:spPr>
          <a:xfrm>
            <a:off x="8781226" y="2316759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</a:t>
            </a:r>
            <a:endParaRPr lang="zh-TW" altLang="en-US" dirty="0"/>
          </a:p>
        </p:txBody>
      </p:sp>
      <p:cxnSp>
        <p:nvCxnSpPr>
          <p:cNvPr id="24" name="直線單箭頭接點 23"/>
          <p:cNvCxnSpPr>
            <a:stCxn id="20" idx="4"/>
            <a:endCxn id="21" idx="0"/>
          </p:cNvCxnSpPr>
          <p:nvPr/>
        </p:nvCxnSpPr>
        <p:spPr>
          <a:xfrm flipH="1">
            <a:off x="2960776" y="2091236"/>
            <a:ext cx="2892803" cy="225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>
            <a:stCxn id="20" idx="4"/>
            <a:endCxn id="22" idx="0"/>
          </p:cNvCxnSpPr>
          <p:nvPr/>
        </p:nvCxnSpPr>
        <p:spPr>
          <a:xfrm>
            <a:off x="5853579" y="2091236"/>
            <a:ext cx="3447" cy="225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stCxn id="20" idx="4"/>
            <a:endCxn id="23" idx="0"/>
          </p:cNvCxnSpPr>
          <p:nvPr/>
        </p:nvCxnSpPr>
        <p:spPr>
          <a:xfrm>
            <a:off x="5853579" y="2091236"/>
            <a:ext cx="3377647" cy="225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stCxn id="21" idx="4"/>
            <a:endCxn id="17" idx="0"/>
          </p:cNvCxnSpPr>
          <p:nvPr/>
        </p:nvCxnSpPr>
        <p:spPr>
          <a:xfrm flipH="1">
            <a:off x="1732536" y="3216759"/>
            <a:ext cx="1228240" cy="383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21" idx="4"/>
            <a:endCxn id="18" idx="0"/>
          </p:cNvCxnSpPr>
          <p:nvPr/>
        </p:nvCxnSpPr>
        <p:spPr>
          <a:xfrm>
            <a:off x="2960776" y="3216759"/>
            <a:ext cx="0" cy="383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stCxn id="21" idx="4"/>
            <a:endCxn id="19" idx="0"/>
          </p:cNvCxnSpPr>
          <p:nvPr/>
        </p:nvCxnSpPr>
        <p:spPr>
          <a:xfrm>
            <a:off x="2960776" y="3216759"/>
            <a:ext cx="1228240" cy="383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22" idx="4"/>
            <a:endCxn id="5" idx="0"/>
          </p:cNvCxnSpPr>
          <p:nvPr/>
        </p:nvCxnSpPr>
        <p:spPr>
          <a:xfrm flipH="1">
            <a:off x="5853579" y="3216759"/>
            <a:ext cx="3447" cy="426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stCxn id="5" idx="4"/>
            <a:endCxn id="3" idx="0"/>
          </p:cNvCxnSpPr>
          <p:nvPr/>
        </p:nvCxnSpPr>
        <p:spPr>
          <a:xfrm flipH="1">
            <a:off x="5309693" y="4543523"/>
            <a:ext cx="543886" cy="288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stCxn id="5" idx="4"/>
            <a:endCxn id="4" idx="0"/>
          </p:cNvCxnSpPr>
          <p:nvPr/>
        </p:nvCxnSpPr>
        <p:spPr>
          <a:xfrm>
            <a:off x="5853579" y="4543523"/>
            <a:ext cx="692421" cy="288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stCxn id="4" idx="4"/>
            <a:endCxn id="16" idx="0"/>
          </p:cNvCxnSpPr>
          <p:nvPr/>
        </p:nvCxnSpPr>
        <p:spPr>
          <a:xfrm>
            <a:off x="6546000" y="5732477"/>
            <a:ext cx="0" cy="225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9013859" y="2329039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50</a:t>
            </a:r>
            <a:endParaRPr lang="zh-TW" altLang="en-US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5636212" y="23118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40</a:t>
            </a:r>
            <a:endParaRPr lang="zh-TW" altLang="en-US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2743407" y="23119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30</a:t>
            </a:r>
            <a:endParaRPr lang="zh-TW" altLang="en-US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2743407" y="356759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49</a:t>
            </a:r>
            <a:endParaRPr lang="zh-TW" altLang="en-US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3971645" y="360027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50</a:t>
            </a:r>
            <a:endParaRPr lang="zh-TW" altLang="en-US" dirty="0"/>
          </a:p>
        </p:txBody>
      </p:sp>
      <p:sp>
        <p:nvSpPr>
          <p:cNvPr id="53" name="橢圓 52"/>
          <p:cNvSpPr/>
          <p:nvPr/>
        </p:nvSpPr>
        <p:spPr>
          <a:xfrm>
            <a:off x="1282535" y="4826679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</a:t>
            </a:r>
            <a:endParaRPr lang="zh-TW" altLang="en-US" dirty="0"/>
          </a:p>
        </p:txBody>
      </p:sp>
      <p:cxnSp>
        <p:nvCxnSpPr>
          <p:cNvPr id="55" name="直線單箭頭接點 54"/>
          <p:cNvCxnSpPr>
            <a:stCxn id="17" idx="4"/>
            <a:endCxn id="53" idx="0"/>
          </p:cNvCxnSpPr>
          <p:nvPr/>
        </p:nvCxnSpPr>
        <p:spPr>
          <a:xfrm flipH="1">
            <a:off x="1732535" y="4500274"/>
            <a:ext cx="1" cy="326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/>
          <p:cNvSpPr txBox="1"/>
          <p:nvPr/>
        </p:nvSpPr>
        <p:spPr>
          <a:xfrm>
            <a:off x="1515168" y="358664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35</a:t>
            </a:r>
            <a:endParaRPr lang="zh-TW" altLang="en-US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5636212" y="3638589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41</a:t>
            </a:r>
            <a:endParaRPr lang="zh-TW" altLang="en-US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1515168" y="481871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41</a:t>
            </a:r>
            <a:endParaRPr lang="zh-TW" altLang="en-US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5092326" y="481871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41</a:t>
            </a:r>
            <a:endParaRPr lang="zh-TW" altLang="en-US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6336266" y="480193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40</a:t>
            </a:r>
            <a:endParaRPr lang="zh-TW" altLang="en-US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6328633" y="593218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40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6347364" y="5071563"/>
            <a:ext cx="432000" cy="432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J</a:t>
            </a:r>
            <a:endParaRPr lang="zh-TW" altLang="en-US" dirty="0"/>
          </a:p>
        </p:txBody>
      </p:sp>
      <p:sp>
        <p:nvSpPr>
          <p:cNvPr id="8" name="橢圓 7"/>
          <p:cNvSpPr/>
          <p:nvPr/>
        </p:nvSpPr>
        <p:spPr>
          <a:xfrm>
            <a:off x="6331367" y="6192000"/>
            <a:ext cx="432000" cy="432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/>
              <a:t>Fi</a:t>
            </a:r>
            <a:endParaRPr lang="zh-TW" altLang="en-US" sz="105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91079" y="194369"/>
            <a:ext cx="10325000" cy="759064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</a:t>
            </a:r>
            <a:r>
              <a:rPr lang="zh-TW" altLang="en-US" dirty="0"/>
              <a:t>* </a:t>
            </a:r>
            <a:r>
              <a:rPr lang="en-US" altLang="zh-TW" dirty="0"/>
              <a:t>Algorithm</a:t>
            </a:r>
            <a:r>
              <a:rPr lang="zh-TW" altLang="en-US" dirty="0"/>
              <a:t> </a:t>
            </a:r>
            <a:r>
              <a:rPr lang="en-US" altLang="zh-TW" dirty="0"/>
              <a:t>Flow Example</a:t>
            </a:r>
            <a:endParaRPr lang="zh-TW" altLang="en-US" dirty="0"/>
          </a:p>
        </p:txBody>
      </p:sp>
      <p:sp>
        <p:nvSpPr>
          <p:cNvPr id="16" name="橢圓 15"/>
          <p:cNvSpPr/>
          <p:nvPr/>
        </p:nvSpPr>
        <p:spPr>
          <a:xfrm>
            <a:off x="6096000" y="5958000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Fina</a:t>
            </a:r>
            <a:endParaRPr lang="zh-TW" altLang="en-US" dirty="0"/>
          </a:p>
        </p:txBody>
      </p:sp>
      <p:sp>
        <p:nvSpPr>
          <p:cNvPr id="3" name="橢圓 2"/>
          <p:cNvSpPr/>
          <p:nvPr/>
        </p:nvSpPr>
        <p:spPr>
          <a:xfrm>
            <a:off x="4859693" y="4832477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6096000" y="4832477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J</a:t>
            </a:r>
            <a:endParaRPr lang="zh-TW" altLang="en-US" dirty="0"/>
          </a:p>
        </p:txBody>
      </p:sp>
      <p:sp>
        <p:nvSpPr>
          <p:cNvPr id="5" name="橢圓 4"/>
          <p:cNvSpPr/>
          <p:nvPr/>
        </p:nvSpPr>
        <p:spPr>
          <a:xfrm>
            <a:off x="5403579" y="3643523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</a:t>
            </a:r>
            <a:endParaRPr lang="zh-TW" altLang="en-US" dirty="0"/>
          </a:p>
        </p:txBody>
      </p:sp>
      <p:sp>
        <p:nvSpPr>
          <p:cNvPr id="17" name="橢圓 16"/>
          <p:cNvSpPr/>
          <p:nvPr/>
        </p:nvSpPr>
        <p:spPr>
          <a:xfrm>
            <a:off x="1282536" y="3600274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</a:t>
            </a:r>
            <a:endParaRPr lang="zh-TW" altLang="en-US" dirty="0"/>
          </a:p>
        </p:txBody>
      </p:sp>
      <p:sp>
        <p:nvSpPr>
          <p:cNvPr id="18" name="橢圓 17"/>
          <p:cNvSpPr/>
          <p:nvPr/>
        </p:nvSpPr>
        <p:spPr>
          <a:xfrm>
            <a:off x="2510776" y="3600274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</a:t>
            </a:r>
            <a:endParaRPr lang="zh-TW" altLang="en-US" dirty="0"/>
          </a:p>
        </p:txBody>
      </p:sp>
      <p:sp>
        <p:nvSpPr>
          <p:cNvPr id="19" name="橢圓 18"/>
          <p:cNvSpPr/>
          <p:nvPr/>
        </p:nvSpPr>
        <p:spPr>
          <a:xfrm>
            <a:off x="3739016" y="3600274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</a:t>
            </a:r>
            <a:endParaRPr lang="zh-TW" altLang="en-US" dirty="0"/>
          </a:p>
        </p:txBody>
      </p:sp>
      <p:sp>
        <p:nvSpPr>
          <p:cNvPr id="20" name="橢圓 19"/>
          <p:cNvSpPr/>
          <p:nvPr/>
        </p:nvSpPr>
        <p:spPr>
          <a:xfrm>
            <a:off x="5403579" y="1191236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21" name="橢圓 20"/>
          <p:cNvSpPr/>
          <p:nvPr/>
        </p:nvSpPr>
        <p:spPr>
          <a:xfrm>
            <a:off x="2510776" y="2316759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</a:t>
            </a:r>
            <a:endParaRPr lang="zh-TW" altLang="en-US" dirty="0"/>
          </a:p>
        </p:txBody>
      </p:sp>
      <p:sp>
        <p:nvSpPr>
          <p:cNvPr id="22" name="橢圓 21"/>
          <p:cNvSpPr/>
          <p:nvPr/>
        </p:nvSpPr>
        <p:spPr>
          <a:xfrm>
            <a:off x="5407026" y="2316759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</a:t>
            </a:r>
            <a:endParaRPr lang="zh-TW" altLang="en-US" dirty="0"/>
          </a:p>
        </p:txBody>
      </p:sp>
      <p:sp>
        <p:nvSpPr>
          <p:cNvPr id="23" name="橢圓 22"/>
          <p:cNvSpPr/>
          <p:nvPr/>
        </p:nvSpPr>
        <p:spPr>
          <a:xfrm>
            <a:off x="8781226" y="2316759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</a:t>
            </a:r>
            <a:endParaRPr lang="zh-TW" altLang="en-US" dirty="0"/>
          </a:p>
        </p:txBody>
      </p:sp>
      <p:cxnSp>
        <p:nvCxnSpPr>
          <p:cNvPr id="24" name="直線單箭頭接點 23"/>
          <p:cNvCxnSpPr>
            <a:stCxn id="20" idx="4"/>
            <a:endCxn id="21" idx="0"/>
          </p:cNvCxnSpPr>
          <p:nvPr/>
        </p:nvCxnSpPr>
        <p:spPr>
          <a:xfrm flipH="1">
            <a:off x="2960776" y="2091236"/>
            <a:ext cx="2892803" cy="225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>
            <a:stCxn id="20" idx="4"/>
            <a:endCxn id="22" idx="0"/>
          </p:cNvCxnSpPr>
          <p:nvPr/>
        </p:nvCxnSpPr>
        <p:spPr>
          <a:xfrm>
            <a:off x="5853579" y="2091236"/>
            <a:ext cx="3447" cy="225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stCxn id="20" idx="4"/>
            <a:endCxn id="23" idx="0"/>
          </p:cNvCxnSpPr>
          <p:nvPr/>
        </p:nvCxnSpPr>
        <p:spPr>
          <a:xfrm>
            <a:off x="5853579" y="2091236"/>
            <a:ext cx="3377647" cy="225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stCxn id="21" idx="4"/>
            <a:endCxn id="17" idx="0"/>
          </p:cNvCxnSpPr>
          <p:nvPr/>
        </p:nvCxnSpPr>
        <p:spPr>
          <a:xfrm flipH="1">
            <a:off x="1732536" y="3216759"/>
            <a:ext cx="1228240" cy="383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21" idx="4"/>
            <a:endCxn id="18" idx="0"/>
          </p:cNvCxnSpPr>
          <p:nvPr/>
        </p:nvCxnSpPr>
        <p:spPr>
          <a:xfrm>
            <a:off x="2960776" y="3216759"/>
            <a:ext cx="0" cy="383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stCxn id="21" idx="4"/>
            <a:endCxn id="19" idx="0"/>
          </p:cNvCxnSpPr>
          <p:nvPr/>
        </p:nvCxnSpPr>
        <p:spPr>
          <a:xfrm>
            <a:off x="2960776" y="3216759"/>
            <a:ext cx="1228240" cy="383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22" idx="4"/>
            <a:endCxn id="5" idx="0"/>
          </p:cNvCxnSpPr>
          <p:nvPr/>
        </p:nvCxnSpPr>
        <p:spPr>
          <a:xfrm flipH="1">
            <a:off x="5853579" y="3216759"/>
            <a:ext cx="3447" cy="426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stCxn id="5" idx="4"/>
            <a:endCxn id="3" idx="0"/>
          </p:cNvCxnSpPr>
          <p:nvPr/>
        </p:nvCxnSpPr>
        <p:spPr>
          <a:xfrm flipH="1">
            <a:off x="5309693" y="4543523"/>
            <a:ext cx="543886" cy="288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stCxn id="5" idx="4"/>
            <a:endCxn id="4" idx="0"/>
          </p:cNvCxnSpPr>
          <p:nvPr/>
        </p:nvCxnSpPr>
        <p:spPr>
          <a:xfrm>
            <a:off x="5853579" y="4543523"/>
            <a:ext cx="692421" cy="288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stCxn id="4" idx="4"/>
            <a:endCxn id="16" idx="0"/>
          </p:cNvCxnSpPr>
          <p:nvPr/>
        </p:nvCxnSpPr>
        <p:spPr>
          <a:xfrm>
            <a:off x="6546000" y="5732477"/>
            <a:ext cx="0" cy="225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9013859" y="2329039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50</a:t>
            </a:r>
            <a:endParaRPr lang="zh-TW" altLang="en-US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5636212" y="23118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40</a:t>
            </a:r>
            <a:endParaRPr lang="zh-TW" altLang="en-US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2743407" y="23119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30</a:t>
            </a:r>
            <a:endParaRPr lang="zh-TW" altLang="en-US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2743407" y="356759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49</a:t>
            </a:r>
            <a:endParaRPr lang="zh-TW" altLang="en-US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3971645" y="360027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50</a:t>
            </a:r>
            <a:endParaRPr lang="zh-TW" altLang="en-US" dirty="0"/>
          </a:p>
        </p:txBody>
      </p:sp>
      <p:sp>
        <p:nvSpPr>
          <p:cNvPr id="53" name="橢圓 52"/>
          <p:cNvSpPr/>
          <p:nvPr/>
        </p:nvSpPr>
        <p:spPr>
          <a:xfrm>
            <a:off x="1282535" y="4826679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</a:t>
            </a:r>
            <a:endParaRPr lang="zh-TW" altLang="en-US" dirty="0"/>
          </a:p>
        </p:txBody>
      </p:sp>
      <p:cxnSp>
        <p:nvCxnSpPr>
          <p:cNvPr id="55" name="直線單箭頭接點 54"/>
          <p:cNvCxnSpPr>
            <a:stCxn id="17" idx="4"/>
            <a:endCxn id="53" idx="0"/>
          </p:cNvCxnSpPr>
          <p:nvPr/>
        </p:nvCxnSpPr>
        <p:spPr>
          <a:xfrm flipH="1">
            <a:off x="1732535" y="4500274"/>
            <a:ext cx="1" cy="326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/>
          <p:cNvSpPr txBox="1"/>
          <p:nvPr/>
        </p:nvSpPr>
        <p:spPr>
          <a:xfrm>
            <a:off x="1515168" y="358664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35</a:t>
            </a:r>
            <a:endParaRPr lang="zh-TW" altLang="en-US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5636212" y="3638589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41</a:t>
            </a:r>
            <a:endParaRPr lang="zh-TW" altLang="en-US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1515168" y="481871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41</a:t>
            </a:r>
            <a:endParaRPr lang="zh-TW" altLang="en-US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5092326" y="481871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41</a:t>
            </a:r>
            <a:endParaRPr lang="zh-TW" altLang="en-US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6336266" y="480193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40</a:t>
            </a:r>
            <a:endParaRPr lang="zh-TW" altLang="en-US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6328633" y="593218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40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6347364" y="5071563"/>
            <a:ext cx="432000" cy="432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J</a:t>
            </a:r>
            <a:endParaRPr lang="zh-TW" altLang="en-US" dirty="0"/>
          </a:p>
        </p:txBody>
      </p:sp>
      <p:sp>
        <p:nvSpPr>
          <p:cNvPr id="8" name="橢圓 7"/>
          <p:cNvSpPr/>
          <p:nvPr/>
        </p:nvSpPr>
        <p:spPr>
          <a:xfrm>
            <a:off x="5640786" y="3880254"/>
            <a:ext cx="432000" cy="432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</a:t>
            </a:r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6331367" y="6192000"/>
            <a:ext cx="432000" cy="432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/>
              <a:t>Fi</a:t>
            </a:r>
            <a:endParaRPr lang="zh-TW" altLang="en-US" sz="105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91079" y="194369"/>
            <a:ext cx="10325000" cy="759064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</a:t>
            </a:r>
            <a:r>
              <a:rPr lang="zh-TW" altLang="en-US" dirty="0"/>
              <a:t>* </a:t>
            </a:r>
            <a:r>
              <a:rPr lang="en-US" altLang="zh-TW" dirty="0"/>
              <a:t>Algorithm</a:t>
            </a:r>
            <a:r>
              <a:rPr lang="zh-TW" altLang="en-US" dirty="0"/>
              <a:t> </a:t>
            </a:r>
            <a:r>
              <a:rPr lang="en-US" altLang="zh-TW" dirty="0"/>
              <a:t>Flow Example</a:t>
            </a:r>
            <a:endParaRPr lang="zh-TW" altLang="en-US" dirty="0"/>
          </a:p>
        </p:txBody>
      </p:sp>
      <p:sp>
        <p:nvSpPr>
          <p:cNvPr id="16" name="橢圓 15"/>
          <p:cNvSpPr/>
          <p:nvPr/>
        </p:nvSpPr>
        <p:spPr>
          <a:xfrm>
            <a:off x="6096000" y="5958000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Fina</a:t>
            </a:r>
            <a:endParaRPr lang="zh-TW" altLang="en-US" dirty="0"/>
          </a:p>
        </p:txBody>
      </p:sp>
      <p:sp>
        <p:nvSpPr>
          <p:cNvPr id="3" name="橢圓 2"/>
          <p:cNvSpPr/>
          <p:nvPr/>
        </p:nvSpPr>
        <p:spPr>
          <a:xfrm>
            <a:off x="4859693" y="4832477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6096000" y="4832477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J</a:t>
            </a:r>
            <a:endParaRPr lang="zh-TW" altLang="en-US" dirty="0"/>
          </a:p>
        </p:txBody>
      </p:sp>
      <p:sp>
        <p:nvSpPr>
          <p:cNvPr id="5" name="橢圓 4"/>
          <p:cNvSpPr/>
          <p:nvPr/>
        </p:nvSpPr>
        <p:spPr>
          <a:xfrm>
            <a:off x="5403579" y="3643523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</a:t>
            </a:r>
            <a:endParaRPr lang="zh-TW" altLang="en-US" dirty="0"/>
          </a:p>
        </p:txBody>
      </p:sp>
      <p:sp>
        <p:nvSpPr>
          <p:cNvPr id="17" name="橢圓 16"/>
          <p:cNvSpPr/>
          <p:nvPr/>
        </p:nvSpPr>
        <p:spPr>
          <a:xfrm>
            <a:off x="1282536" y="3600274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</a:t>
            </a:r>
            <a:endParaRPr lang="zh-TW" altLang="en-US" dirty="0"/>
          </a:p>
        </p:txBody>
      </p:sp>
      <p:sp>
        <p:nvSpPr>
          <p:cNvPr id="18" name="橢圓 17"/>
          <p:cNvSpPr/>
          <p:nvPr/>
        </p:nvSpPr>
        <p:spPr>
          <a:xfrm>
            <a:off x="2510776" y="3600274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</a:t>
            </a:r>
            <a:endParaRPr lang="zh-TW" altLang="en-US" dirty="0"/>
          </a:p>
        </p:txBody>
      </p:sp>
      <p:sp>
        <p:nvSpPr>
          <p:cNvPr id="19" name="橢圓 18"/>
          <p:cNvSpPr/>
          <p:nvPr/>
        </p:nvSpPr>
        <p:spPr>
          <a:xfrm>
            <a:off x="3739016" y="3600274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</a:t>
            </a:r>
            <a:endParaRPr lang="zh-TW" altLang="en-US" dirty="0"/>
          </a:p>
        </p:txBody>
      </p:sp>
      <p:sp>
        <p:nvSpPr>
          <p:cNvPr id="20" name="橢圓 19"/>
          <p:cNvSpPr/>
          <p:nvPr/>
        </p:nvSpPr>
        <p:spPr>
          <a:xfrm>
            <a:off x="5403579" y="1191236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21" name="橢圓 20"/>
          <p:cNvSpPr/>
          <p:nvPr/>
        </p:nvSpPr>
        <p:spPr>
          <a:xfrm>
            <a:off x="2510776" y="2316759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</a:t>
            </a:r>
            <a:endParaRPr lang="zh-TW" altLang="en-US" dirty="0"/>
          </a:p>
        </p:txBody>
      </p:sp>
      <p:sp>
        <p:nvSpPr>
          <p:cNvPr id="22" name="橢圓 21"/>
          <p:cNvSpPr/>
          <p:nvPr/>
        </p:nvSpPr>
        <p:spPr>
          <a:xfrm>
            <a:off x="5407026" y="2316759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</a:t>
            </a:r>
            <a:endParaRPr lang="zh-TW" altLang="en-US" dirty="0"/>
          </a:p>
        </p:txBody>
      </p:sp>
      <p:sp>
        <p:nvSpPr>
          <p:cNvPr id="23" name="橢圓 22"/>
          <p:cNvSpPr/>
          <p:nvPr/>
        </p:nvSpPr>
        <p:spPr>
          <a:xfrm>
            <a:off x="8781226" y="2316759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</a:t>
            </a:r>
            <a:endParaRPr lang="zh-TW" altLang="en-US" dirty="0"/>
          </a:p>
        </p:txBody>
      </p:sp>
      <p:cxnSp>
        <p:nvCxnSpPr>
          <p:cNvPr id="24" name="直線單箭頭接點 23"/>
          <p:cNvCxnSpPr>
            <a:stCxn id="20" idx="4"/>
            <a:endCxn id="21" idx="0"/>
          </p:cNvCxnSpPr>
          <p:nvPr/>
        </p:nvCxnSpPr>
        <p:spPr>
          <a:xfrm flipH="1">
            <a:off x="2960776" y="2091236"/>
            <a:ext cx="2892803" cy="225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>
            <a:stCxn id="20" idx="4"/>
            <a:endCxn id="22" idx="0"/>
          </p:cNvCxnSpPr>
          <p:nvPr/>
        </p:nvCxnSpPr>
        <p:spPr>
          <a:xfrm>
            <a:off x="5853579" y="2091236"/>
            <a:ext cx="3447" cy="225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stCxn id="20" idx="4"/>
            <a:endCxn id="23" idx="0"/>
          </p:cNvCxnSpPr>
          <p:nvPr/>
        </p:nvCxnSpPr>
        <p:spPr>
          <a:xfrm>
            <a:off x="5853579" y="2091236"/>
            <a:ext cx="3377647" cy="225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stCxn id="21" idx="4"/>
            <a:endCxn id="17" idx="0"/>
          </p:cNvCxnSpPr>
          <p:nvPr/>
        </p:nvCxnSpPr>
        <p:spPr>
          <a:xfrm flipH="1">
            <a:off x="1732536" y="3216759"/>
            <a:ext cx="1228240" cy="383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21" idx="4"/>
            <a:endCxn id="18" idx="0"/>
          </p:cNvCxnSpPr>
          <p:nvPr/>
        </p:nvCxnSpPr>
        <p:spPr>
          <a:xfrm>
            <a:off x="2960776" y="3216759"/>
            <a:ext cx="0" cy="383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stCxn id="21" idx="4"/>
            <a:endCxn id="19" idx="0"/>
          </p:cNvCxnSpPr>
          <p:nvPr/>
        </p:nvCxnSpPr>
        <p:spPr>
          <a:xfrm>
            <a:off x="2960776" y="3216759"/>
            <a:ext cx="1228240" cy="383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22" idx="4"/>
            <a:endCxn id="5" idx="0"/>
          </p:cNvCxnSpPr>
          <p:nvPr/>
        </p:nvCxnSpPr>
        <p:spPr>
          <a:xfrm flipH="1">
            <a:off x="5853579" y="3216759"/>
            <a:ext cx="3447" cy="426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stCxn id="5" idx="4"/>
            <a:endCxn id="3" idx="0"/>
          </p:cNvCxnSpPr>
          <p:nvPr/>
        </p:nvCxnSpPr>
        <p:spPr>
          <a:xfrm flipH="1">
            <a:off x="5309693" y="4543523"/>
            <a:ext cx="543886" cy="288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stCxn id="5" idx="4"/>
            <a:endCxn id="4" idx="0"/>
          </p:cNvCxnSpPr>
          <p:nvPr/>
        </p:nvCxnSpPr>
        <p:spPr>
          <a:xfrm>
            <a:off x="5853579" y="4543523"/>
            <a:ext cx="692421" cy="288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stCxn id="4" idx="4"/>
            <a:endCxn id="16" idx="0"/>
          </p:cNvCxnSpPr>
          <p:nvPr/>
        </p:nvCxnSpPr>
        <p:spPr>
          <a:xfrm>
            <a:off x="6546000" y="5732477"/>
            <a:ext cx="0" cy="225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9013859" y="2329039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50</a:t>
            </a:r>
            <a:endParaRPr lang="zh-TW" altLang="en-US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5636212" y="23118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40</a:t>
            </a:r>
            <a:endParaRPr lang="zh-TW" altLang="en-US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2743407" y="23119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30</a:t>
            </a:r>
            <a:endParaRPr lang="zh-TW" altLang="en-US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2743407" y="356759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49</a:t>
            </a:r>
            <a:endParaRPr lang="zh-TW" altLang="en-US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3971645" y="360027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50</a:t>
            </a:r>
            <a:endParaRPr lang="zh-TW" altLang="en-US" dirty="0"/>
          </a:p>
        </p:txBody>
      </p:sp>
      <p:sp>
        <p:nvSpPr>
          <p:cNvPr id="53" name="橢圓 52"/>
          <p:cNvSpPr/>
          <p:nvPr/>
        </p:nvSpPr>
        <p:spPr>
          <a:xfrm>
            <a:off x="1282535" y="4826679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</a:t>
            </a:r>
            <a:endParaRPr lang="zh-TW" altLang="en-US" dirty="0"/>
          </a:p>
        </p:txBody>
      </p:sp>
      <p:cxnSp>
        <p:nvCxnSpPr>
          <p:cNvPr id="55" name="直線單箭頭接點 54"/>
          <p:cNvCxnSpPr>
            <a:stCxn id="17" idx="4"/>
            <a:endCxn id="53" idx="0"/>
          </p:cNvCxnSpPr>
          <p:nvPr/>
        </p:nvCxnSpPr>
        <p:spPr>
          <a:xfrm flipH="1">
            <a:off x="1732535" y="4500274"/>
            <a:ext cx="1" cy="326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/>
          <p:cNvSpPr txBox="1"/>
          <p:nvPr/>
        </p:nvSpPr>
        <p:spPr>
          <a:xfrm>
            <a:off x="1515168" y="358664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35</a:t>
            </a:r>
            <a:endParaRPr lang="zh-TW" altLang="en-US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5636212" y="3638589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41</a:t>
            </a:r>
            <a:endParaRPr lang="zh-TW" altLang="en-US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1515168" y="481871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41</a:t>
            </a:r>
            <a:endParaRPr lang="zh-TW" altLang="en-US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5092326" y="481871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41</a:t>
            </a:r>
            <a:endParaRPr lang="zh-TW" altLang="en-US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6336266" y="480193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40</a:t>
            </a:r>
            <a:endParaRPr lang="zh-TW" altLang="en-US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6328633" y="593218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40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6347364" y="5071563"/>
            <a:ext cx="432000" cy="432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J</a:t>
            </a:r>
            <a:endParaRPr lang="zh-TW" altLang="en-US" dirty="0"/>
          </a:p>
        </p:txBody>
      </p:sp>
      <p:sp>
        <p:nvSpPr>
          <p:cNvPr id="8" name="橢圓 7"/>
          <p:cNvSpPr/>
          <p:nvPr/>
        </p:nvSpPr>
        <p:spPr>
          <a:xfrm>
            <a:off x="5640786" y="3880254"/>
            <a:ext cx="432000" cy="432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</a:t>
            </a:r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5641918" y="2548028"/>
            <a:ext cx="432000" cy="432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</a:t>
            </a:r>
            <a:endParaRPr lang="zh-TW" altLang="en-US" dirty="0"/>
          </a:p>
        </p:txBody>
      </p:sp>
      <p:sp>
        <p:nvSpPr>
          <p:cNvPr id="10" name="橢圓 9"/>
          <p:cNvSpPr/>
          <p:nvPr/>
        </p:nvSpPr>
        <p:spPr>
          <a:xfrm>
            <a:off x="6331367" y="6192000"/>
            <a:ext cx="432000" cy="432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/>
              <a:t>Fi</a:t>
            </a:r>
            <a:endParaRPr lang="zh-TW" altLang="en-US" sz="105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91079" y="194369"/>
            <a:ext cx="10325000" cy="759064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</a:t>
            </a:r>
            <a:r>
              <a:rPr lang="zh-TW" altLang="en-US" dirty="0"/>
              <a:t>* </a:t>
            </a:r>
            <a:r>
              <a:rPr lang="en-US" altLang="zh-TW" dirty="0"/>
              <a:t>Algorithm</a:t>
            </a:r>
            <a:r>
              <a:rPr lang="zh-TW" altLang="en-US" dirty="0"/>
              <a:t> </a:t>
            </a:r>
            <a:r>
              <a:rPr lang="en-US" altLang="zh-TW" dirty="0"/>
              <a:t>Flow Example</a:t>
            </a:r>
            <a:endParaRPr lang="zh-TW" altLang="en-US" dirty="0"/>
          </a:p>
        </p:txBody>
      </p:sp>
      <p:sp>
        <p:nvSpPr>
          <p:cNvPr id="16" name="橢圓 15"/>
          <p:cNvSpPr/>
          <p:nvPr/>
        </p:nvSpPr>
        <p:spPr>
          <a:xfrm>
            <a:off x="6096000" y="5958000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Fina</a:t>
            </a:r>
            <a:endParaRPr lang="zh-TW" altLang="en-US" dirty="0"/>
          </a:p>
        </p:txBody>
      </p:sp>
      <p:sp>
        <p:nvSpPr>
          <p:cNvPr id="3" name="橢圓 2"/>
          <p:cNvSpPr/>
          <p:nvPr/>
        </p:nvSpPr>
        <p:spPr>
          <a:xfrm>
            <a:off x="4859693" y="4832477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6096000" y="4832477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J</a:t>
            </a:r>
            <a:endParaRPr lang="zh-TW" altLang="en-US" dirty="0"/>
          </a:p>
        </p:txBody>
      </p:sp>
      <p:sp>
        <p:nvSpPr>
          <p:cNvPr id="5" name="橢圓 4"/>
          <p:cNvSpPr/>
          <p:nvPr/>
        </p:nvSpPr>
        <p:spPr>
          <a:xfrm>
            <a:off x="5403579" y="3643523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</a:t>
            </a:r>
            <a:endParaRPr lang="zh-TW" altLang="en-US" dirty="0"/>
          </a:p>
        </p:txBody>
      </p:sp>
      <p:sp>
        <p:nvSpPr>
          <p:cNvPr id="17" name="橢圓 16"/>
          <p:cNvSpPr/>
          <p:nvPr/>
        </p:nvSpPr>
        <p:spPr>
          <a:xfrm>
            <a:off x="1282536" y="3600274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</a:t>
            </a:r>
            <a:endParaRPr lang="zh-TW" altLang="en-US" dirty="0"/>
          </a:p>
        </p:txBody>
      </p:sp>
      <p:sp>
        <p:nvSpPr>
          <p:cNvPr id="18" name="橢圓 17"/>
          <p:cNvSpPr/>
          <p:nvPr/>
        </p:nvSpPr>
        <p:spPr>
          <a:xfrm>
            <a:off x="2510776" y="3600274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</a:t>
            </a:r>
            <a:endParaRPr lang="zh-TW" altLang="en-US" dirty="0"/>
          </a:p>
        </p:txBody>
      </p:sp>
      <p:sp>
        <p:nvSpPr>
          <p:cNvPr id="19" name="橢圓 18"/>
          <p:cNvSpPr/>
          <p:nvPr/>
        </p:nvSpPr>
        <p:spPr>
          <a:xfrm>
            <a:off x="3739016" y="3600274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</a:t>
            </a:r>
            <a:endParaRPr lang="zh-TW" altLang="en-US" dirty="0"/>
          </a:p>
        </p:txBody>
      </p:sp>
      <p:sp>
        <p:nvSpPr>
          <p:cNvPr id="20" name="橢圓 19"/>
          <p:cNvSpPr/>
          <p:nvPr/>
        </p:nvSpPr>
        <p:spPr>
          <a:xfrm>
            <a:off x="5403579" y="1191236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21" name="橢圓 20"/>
          <p:cNvSpPr/>
          <p:nvPr/>
        </p:nvSpPr>
        <p:spPr>
          <a:xfrm>
            <a:off x="2510776" y="2316759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</a:t>
            </a:r>
            <a:endParaRPr lang="zh-TW" altLang="en-US" dirty="0"/>
          </a:p>
        </p:txBody>
      </p:sp>
      <p:sp>
        <p:nvSpPr>
          <p:cNvPr id="22" name="橢圓 21"/>
          <p:cNvSpPr/>
          <p:nvPr/>
        </p:nvSpPr>
        <p:spPr>
          <a:xfrm>
            <a:off x="5407026" y="2316759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</a:t>
            </a:r>
            <a:endParaRPr lang="zh-TW" altLang="en-US" dirty="0"/>
          </a:p>
        </p:txBody>
      </p:sp>
      <p:sp>
        <p:nvSpPr>
          <p:cNvPr id="23" name="橢圓 22"/>
          <p:cNvSpPr/>
          <p:nvPr/>
        </p:nvSpPr>
        <p:spPr>
          <a:xfrm>
            <a:off x="8781226" y="2316759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</a:t>
            </a:r>
            <a:endParaRPr lang="zh-TW" altLang="en-US" dirty="0"/>
          </a:p>
        </p:txBody>
      </p:sp>
      <p:cxnSp>
        <p:nvCxnSpPr>
          <p:cNvPr id="24" name="直線單箭頭接點 23"/>
          <p:cNvCxnSpPr>
            <a:stCxn id="20" idx="4"/>
            <a:endCxn id="21" idx="0"/>
          </p:cNvCxnSpPr>
          <p:nvPr/>
        </p:nvCxnSpPr>
        <p:spPr>
          <a:xfrm flipH="1">
            <a:off x="2960776" y="2091236"/>
            <a:ext cx="2892803" cy="225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>
            <a:stCxn id="20" idx="4"/>
            <a:endCxn id="22" idx="0"/>
          </p:cNvCxnSpPr>
          <p:nvPr/>
        </p:nvCxnSpPr>
        <p:spPr>
          <a:xfrm>
            <a:off x="5853579" y="2091236"/>
            <a:ext cx="3447" cy="225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stCxn id="20" idx="4"/>
            <a:endCxn id="23" idx="0"/>
          </p:cNvCxnSpPr>
          <p:nvPr/>
        </p:nvCxnSpPr>
        <p:spPr>
          <a:xfrm>
            <a:off x="5853579" y="2091236"/>
            <a:ext cx="3377647" cy="225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stCxn id="21" idx="4"/>
            <a:endCxn id="17" idx="0"/>
          </p:cNvCxnSpPr>
          <p:nvPr/>
        </p:nvCxnSpPr>
        <p:spPr>
          <a:xfrm flipH="1">
            <a:off x="1732536" y="3216759"/>
            <a:ext cx="1228240" cy="383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21" idx="4"/>
            <a:endCxn id="18" idx="0"/>
          </p:cNvCxnSpPr>
          <p:nvPr/>
        </p:nvCxnSpPr>
        <p:spPr>
          <a:xfrm>
            <a:off x="2960776" y="3216759"/>
            <a:ext cx="0" cy="383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stCxn id="21" idx="4"/>
            <a:endCxn id="19" idx="0"/>
          </p:cNvCxnSpPr>
          <p:nvPr/>
        </p:nvCxnSpPr>
        <p:spPr>
          <a:xfrm>
            <a:off x="2960776" y="3216759"/>
            <a:ext cx="1228240" cy="383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22" idx="4"/>
            <a:endCxn id="5" idx="0"/>
          </p:cNvCxnSpPr>
          <p:nvPr/>
        </p:nvCxnSpPr>
        <p:spPr>
          <a:xfrm flipH="1">
            <a:off x="5853579" y="3216759"/>
            <a:ext cx="3447" cy="426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stCxn id="5" idx="4"/>
            <a:endCxn id="3" idx="0"/>
          </p:cNvCxnSpPr>
          <p:nvPr/>
        </p:nvCxnSpPr>
        <p:spPr>
          <a:xfrm flipH="1">
            <a:off x="5309693" y="4543523"/>
            <a:ext cx="543886" cy="288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stCxn id="5" idx="4"/>
            <a:endCxn id="4" idx="0"/>
          </p:cNvCxnSpPr>
          <p:nvPr/>
        </p:nvCxnSpPr>
        <p:spPr>
          <a:xfrm>
            <a:off x="5853579" y="4543523"/>
            <a:ext cx="692421" cy="288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stCxn id="4" idx="4"/>
            <a:endCxn id="16" idx="0"/>
          </p:cNvCxnSpPr>
          <p:nvPr/>
        </p:nvCxnSpPr>
        <p:spPr>
          <a:xfrm>
            <a:off x="6546000" y="5732477"/>
            <a:ext cx="0" cy="225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9013859" y="2329039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50</a:t>
            </a:r>
            <a:endParaRPr lang="zh-TW" altLang="en-US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5636212" y="23118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40</a:t>
            </a:r>
            <a:endParaRPr lang="zh-TW" altLang="en-US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2743407" y="23119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30</a:t>
            </a:r>
            <a:endParaRPr lang="zh-TW" altLang="en-US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2743407" y="356759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49</a:t>
            </a:r>
            <a:endParaRPr lang="zh-TW" altLang="en-US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3971645" y="360027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50</a:t>
            </a:r>
            <a:endParaRPr lang="zh-TW" altLang="en-US" dirty="0"/>
          </a:p>
        </p:txBody>
      </p:sp>
      <p:sp>
        <p:nvSpPr>
          <p:cNvPr id="53" name="橢圓 52"/>
          <p:cNvSpPr/>
          <p:nvPr/>
        </p:nvSpPr>
        <p:spPr>
          <a:xfrm>
            <a:off x="1282535" y="4826679"/>
            <a:ext cx="900000" cy="90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</a:t>
            </a:r>
            <a:endParaRPr lang="zh-TW" altLang="en-US" dirty="0"/>
          </a:p>
        </p:txBody>
      </p:sp>
      <p:cxnSp>
        <p:nvCxnSpPr>
          <p:cNvPr id="55" name="直線單箭頭接點 54"/>
          <p:cNvCxnSpPr>
            <a:stCxn id="17" idx="4"/>
            <a:endCxn id="53" idx="0"/>
          </p:cNvCxnSpPr>
          <p:nvPr/>
        </p:nvCxnSpPr>
        <p:spPr>
          <a:xfrm flipH="1">
            <a:off x="1732535" y="4500274"/>
            <a:ext cx="1" cy="326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/>
          <p:cNvSpPr txBox="1"/>
          <p:nvPr/>
        </p:nvSpPr>
        <p:spPr>
          <a:xfrm>
            <a:off x="1515168" y="358664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35</a:t>
            </a:r>
            <a:endParaRPr lang="zh-TW" altLang="en-US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5636212" y="3638589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41</a:t>
            </a:r>
            <a:endParaRPr lang="zh-TW" altLang="en-US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1515168" y="481871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41</a:t>
            </a:r>
            <a:endParaRPr lang="zh-TW" altLang="en-US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5092326" y="481871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41</a:t>
            </a:r>
            <a:endParaRPr lang="zh-TW" altLang="en-US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6336266" y="480193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40</a:t>
            </a:r>
            <a:endParaRPr lang="zh-TW" altLang="en-US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6328633" y="593218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40</a:t>
            </a:r>
            <a:endParaRPr lang="zh-TW" altLang="en-US" dirty="0"/>
          </a:p>
        </p:txBody>
      </p:sp>
      <p:sp>
        <p:nvSpPr>
          <p:cNvPr id="6" name="橢圓 5"/>
          <p:cNvSpPr/>
          <p:nvPr/>
        </p:nvSpPr>
        <p:spPr>
          <a:xfrm>
            <a:off x="6331367" y="6192000"/>
            <a:ext cx="432000" cy="432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/>
              <a:t>Fi</a:t>
            </a:r>
            <a:endParaRPr lang="zh-TW" altLang="en-US" sz="1050" dirty="0"/>
          </a:p>
        </p:txBody>
      </p:sp>
      <p:sp>
        <p:nvSpPr>
          <p:cNvPr id="7" name="橢圓 6"/>
          <p:cNvSpPr/>
          <p:nvPr/>
        </p:nvSpPr>
        <p:spPr>
          <a:xfrm>
            <a:off x="6347364" y="5071563"/>
            <a:ext cx="432000" cy="432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J</a:t>
            </a:r>
            <a:endParaRPr lang="zh-TW" altLang="en-US" dirty="0"/>
          </a:p>
        </p:txBody>
      </p:sp>
      <p:sp>
        <p:nvSpPr>
          <p:cNvPr id="8" name="橢圓 7"/>
          <p:cNvSpPr/>
          <p:nvPr/>
        </p:nvSpPr>
        <p:spPr>
          <a:xfrm>
            <a:off x="5640786" y="3880254"/>
            <a:ext cx="432000" cy="432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</a:t>
            </a:r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5641918" y="2548028"/>
            <a:ext cx="432000" cy="432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</a:t>
            </a:r>
            <a:endParaRPr lang="zh-TW" altLang="en-US" dirty="0"/>
          </a:p>
        </p:txBody>
      </p:sp>
      <p:sp>
        <p:nvSpPr>
          <p:cNvPr id="10" name="橢圓 9"/>
          <p:cNvSpPr/>
          <p:nvPr/>
        </p:nvSpPr>
        <p:spPr>
          <a:xfrm>
            <a:off x="5636212" y="1425236"/>
            <a:ext cx="432000" cy="432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</a:t>
            </a:r>
            <a:endParaRPr lang="zh-TW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91079" y="831458"/>
            <a:ext cx="10325000" cy="715987"/>
          </a:xfrm>
        </p:spPr>
        <p:txBody>
          <a:bodyPr>
            <a:no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Pseudo Code[1]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1079" y="1617785"/>
            <a:ext cx="10325000" cy="4286782"/>
          </a:xfrm>
        </p:spPr>
        <p:txBody>
          <a:bodyPr>
            <a:no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//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將起點加入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open_set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中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Add START to OPEN list</a:t>
            </a:r>
          </a:p>
          <a:p>
            <a:endParaRPr lang="en-US" altLang="zh-TW" sz="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//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如果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open list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不為空，則從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open list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中選取最低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f(n)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值進行探索：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while OPEN not empty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get node n from OPEN that has the lowest f(n)</a:t>
            </a:r>
          </a:p>
          <a:p>
            <a:endParaRPr lang="en-US" altLang="zh-TW" sz="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//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如果節點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n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為終點，則：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//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從終點開始逐步追蹤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parent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節點，一直達到起點；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//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返回找到的結果路徑，演算法結束；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if n is GOAL then return path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0" y="6581001"/>
            <a:ext cx="117781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/>
              <a:t>[1] </a:t>
            </a:r>
            <a:r>
              <a:rPr lang="zh-TW" altLang="en-US" sz="1200" dirty="0"/>
              <a:t>米的不落果</a:t>
            </a:r>
            <a:r>
              <a:rPr lang="en-US" altLang="zh-TW" sz="1200" dirty="0"/>
              <a:t>, A* </a:t>
            </a:r>
            <a:r>
              <a:rPr lang="zh-TW" altLang="en-US" sz="1200" dirty="0"/>
              <a:t>演算法簡介 </a:t>
            </a:r>
            <a:r>
              <a:rPr lang="en-US" altLang="zh-TW" sz="1200" dirty="0"/>
              <a:t>(A* Algorithm Brief), </a:t>
            </a:r>
            <a:r>
              <a:rPr lang="zh-TW" altLang="en-US" sz="1200" dirty="0"/>
              <a:t>http://blog.minstrel.idv.tw/2004/12/star-algorithm.html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1079" y="967154"/>
            <a:ext cx="10325000" cy="5389683"/>
          </a:xfrm>
        </p:spPr>
        <p:txBody>
          <a:bodyPr>
            <a:no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//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將節點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n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從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open list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移動到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closed list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，表示已經完成對該節點的探索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move n to CLOSED</a:t>
            </a:r>
          </a:p>
          <a:p>
            <a:endParaRPr lang="en-US" altLang="zh-TW" sz="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//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對於節點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n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可以移動到的相鄰節點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n'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進行循環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//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計算從起始節點到節點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n'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的實際代價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g(n')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//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通常是從節點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n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到節點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n'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的距離加上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1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，表示移動的代價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for each n' = 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CanMove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(n, direction)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g(n') = g(n) + 1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calculate h(n')  //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計算從節點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n'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到目標節點的估算代價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h(n')</a:t>
            </a:r>
          </a:p>
          <a:p>
            <a:endParaRPr lang="en-US" altLang="zh-TW" sz="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//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如果節點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n'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已經在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open list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中，並且新的路徑不比舊的路徑更好（代價更低），則忽略這個節點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n'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，繼續下一個相鄰節點的探索。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if n' in OPEN list and new n' is not better, continue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1079" y="1002323"/>
            <a:ext cx="10325000" cy="4902244"/>
          </a:xfrm>
        </p:spPr>
        <p:txBody>
          <a:bodyPr>
            <a:norm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//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如果節點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n'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已經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closed list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中，並且新的路徑不比舊的路徑更好（代價更低），同樣忽略這個節點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n'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，繼續下一個相鄰節點的探索。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if n' in CLOSED list and new n' is not better, continue</a:t>
            </a:r>
          </a:p>
          <a:p>
            <a:endParaRPr lang="en-US" altLang="zh-TW" sz="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//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如果節點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n'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在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open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或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closed list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中，但新路徑更好，將它從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list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中移除。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remove any n' from OPEN and CLOSED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add n as n's parent //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記錄節點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n'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的父節點為當前節點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n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，用於構建最終路徑。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add n' to OPEN //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將節點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n'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加入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open list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，表示它是一個潛在的候選節點。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end for //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結束對所有相鄰節點的循環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end while //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結束搜索循環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if we get to here, then there is No Solution //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演算法結束</a:t>
            </a:r>
          </a:p>
          <a:p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怎麼設計程式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Class State</a:t>
            </a:r>
          </a:p>
          <a:p>
            <a:r>
              <a:rPr lang="zh-TW" altLang="en-US" dirty="0"/>
              <a:t>你的狀態</a:t>
            </a:r>
            <a:r>
              <a:rPr lang="en-US" altLang="zh-TW" dirty="0"/>
              <a:t>(</a:t>
            </a:r>
            <a:r>
              <a:rPr lang="zh-TW" altLang="en-US" dirty="0"/>
              <a:t>編號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你的成本</a:t>
            </a:r>
            <a:endParaRPr lang="en-US" altLang="zh-TW" dirty="0"/>
          </a:p>
          <a:p>
            <a:r>
              <a:rPr lang="zh-TW" altLang="en-US" dirty="0"/>
              <a:t>你的上一個狀態</a:t>
            </a:r>
            <a:r>
              <a:rPr lang="en-US" altLang="zh-TW" dirty="0"/>
              <a:t>(</a:t>
            </a:r>
            <a:r>
              <a:rPr lang="zh-TW" altLang="en-US" dirty="0"/>
              <a:t>編號</a:t>
            </a:r>
            <a:r>
              <a:rPr lang="en-US" altLang="zh-TW" dirty="0"/>
              <a:t>)</a:t>
            </a:r>
          </a:p>
        </p:txBody>
      </p:sp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6822113" y="1671831"/>
          <a:ext cx="3177563" cy="423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7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109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B</a:t>
                      </a:r>
                      <a:endParaRPr lang="zh-TW" altLang="en-US" sz="6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09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60</a:t>
                      </a:r>
                      <a:endParaRPr lang="zh-TW" altLang="en-US" sz="6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09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b="1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TW" altLang="en-US" sz="6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236" y="500324"/>
            <a:ext cx="2333625" cy="3248025"/>
          </a:xfrm>
        </p:spPr>
      </p:pic>
      <p:sp>
        <p:nvSpPr>
          <p:cNvPr id="7" name="文字方塊 6"/>
          <p:cNvSpPr txBox="1"/>
          <p:nvPr/>
        </p:nvSpPr>
        <p:spPr>
          <a:xfrm>
            <a:off x="722376" y="500324"/>
            <a:ext cx="8037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/>
              <a:t>在目前可走的路之中，</a:t>
            </a:r>
            <a:r>
              <a:rPr lang="zh-TW" altLang="en-US" sz="3600" b="1" u="sng" dirty="0"/>
              <a:t>總是選擇成本最小</a:t>
            </a:r>
            <a:r>
              <a:rPr lang="zh-TW" altLang="en-US" sz="3600" b="1" dirty="0"/>
              <a:t>或</a:t>
            </a:r>
            <a:r>
              <a:rPr lang="zh-TW" altLang="en-US" sz="3600" b="1" u="sng" dirty="0"/>
              <a:t>獲利最大</a:t>
            </a:r>
            <a:r>
              <a:rPr lang="zh-TW" altLang="en-US" sz="3600" b="1" dirty="0"/>
              <a:t>的路。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10381180" y="3776482"/>
            <a:ext cx="1517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單位</a:t>
            </a:r>
            <a:r>
              <a:rPr lang="en-US" altLang="zh-TW" dirty="0"/>
              <a:t>:</a:t>
            </a:r>
            <a:r>
              <a:rPr lang="zh-TW" altLang="en-US" dirty="0"/>
              <a:t>公尺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284" y="500657"/>
            <a:ext cx="2333625" cy="324802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9899596" y="1052025"/>
            <a:ext cx="886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10</a:t>
            </a:r>
            <a:endParaRPr lang="zh-TW" altLang="en-US" sz="32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0325745" y="1585615"/>
            <a:ext cx="886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5</a:t>
            </a:r>
            <a:endParaRPr lang="zh-TW" altLang="en-US" sz="32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9899596" y="2595989"/>
            <a:ext cx="886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15</a:t>
            </a:r>
            <a:endParaRPr lang="zh-TW" altLang="en-US" sz="3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6FCCBF-DF03-B07D-12D7-239882E4224D}"/>
              </a:ext>
            </a:extLst>
          </p:cNvPr>
          <p:cNvSpPr txBox="1">
            <a:spLocks/>
          </p:cNvSpPr>
          <p:nvPr/>
        </p:nvSpPr>
        <p:spPr>
          <a:xfrm>
            <a:off x="691079" y="2340131"/>
            <a:ext cx="829353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800" dirty="0"/>
              <a:t>如右圖所示，當我在</a:t>
            </a:r>
            <a:r>
              <a:rPr lang="en-US" altLang="zh-TW" sz="2800" dirty="0"/>
              <a:t>S</a:t>
            </a:r>
            <a:r>
              <a:rPr lang="zh-TW" altLang="en-US" sz="2800" dirty="0"/>
              <a:t>點，不考慮能否抵達終點為前提，下一個點會選擇哪個</a:t>
            </a:r>
            <a:r>
              <a:rPr lang="en-US" altLang="zh-TW" sz="2800" dirty="0"/>
              <a:t>?</a:t>
            </a:r>
          </a:p>
          <a:p>
            <a:endParaRPr lang="en-US" altLang="zh-TW" sz="2800" dirty="0"/>
          </a:p>
          <a:p>
            <a:r>
              <a:rPr lang="en-US" altLang="zh-TW" sz="2800" dirty="0"/>
              <a:t>S</a:t>
            </a:r>
            <a:r>
              <a:rPr lang="zh-TW" altLang="en-US" sz="2800" dirty="0"/>
              <a:t>可探索的路只有</a:t>
            </a:r>
            <a:r>
              <a:rPr lang="en-US" altLang="zh-TW" sz="2800" dirty="0"/>
              <a:t>S-A, S-B</a:t>
            </a:r>
            <a:r>
              <a:rPr lang="zh-TW" altLang="en-US" sz="2800" dirty="0"/>
              <a:t>及</a:t>
            </a:r>
            <a:r>
              <a:rPr lang="en-US" altLang="zh-TW" sz="2800" dirty="0"/>
              <a:t>S-C</a:t>
            </a:r>
            <a:r>
              <a:rPr lang="zh-TW" altLang="en-US" sz="2800" dirty="0"/>
              <a:t>，此時</a:t>
            </a:r>
            <a:r>
              <a:rPr lang="en-US" altLang="zh-TW" sz="2800" dirty="0"/>
              <a:t>S-B</a:t>
            </a:r>
            <a:r>
              <a:rPr lang="zh-TW" altLang="en-US" sz="2800" dirty="0"/>
              <a:t>所需的成本最小，因此會走</a:t>
            </a:r>
            <a:r>
              <a:rPr lang="en-US" altLang="zh-TW" sz="2800" dirty="0"/>
              <a:t>S-B</a:t>
            </a:r>
            <a:r>
              <a:rPr lang="zh-TW" altLang="en-US" sz="2800" dirty="0"/>
              <a:t>這條路到</a:t>
            </a:r>
            <a:r>
              <a:rPr lang="en-US" altLang="zh-TW" sz="2800" dirty="0"/>
              <a:t>B</a:t>
            </a:r>
            <a:r>
              <a:rPr lang="zh-TW" altLang="en-US" sz="2800" dirty="0"/>
              <a:t>點。</a:t>
            </a:r>
          </a:p>
          <a:p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53142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Close list &amp; Open list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6"/>
              <p:cNvGraphicFramePr>
                <a:graphicFrameLocks noGrp="1"/>
              </p:cNvGraphicFramePr>
              <p:nvPr/>
            </p:nvGraphicFramePr>
            <p:xfrm>
              <a:off x="1105481" y="2733024"/>
              <a:ext cx="9981037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736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x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6"/>
              <p:cNvGraphicFramePr>
                <a:graphicFrameLocks noGrp="1"/>
              </p:cNvGraphicFramePr>
              <p:nvPr/>
            </p:nvGraphicFramePr>
            <p:xfrm>
              <a:off x="1105481" y="2733024"/>
              <a:ext cx="9981037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x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105480" y="4605167"/>
          <a:ext cx="998103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7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5546007" y="3845544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Open list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5521961" y="5717687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Close list</a:t>
            </a:r>
            <a:endParaRPr lang="zh-TW" altLang="en-US" dirty="0"/>
          </a:p>
        </p:txBody>
      </p:sp>
      <p:pic>
        <p:nvPicPr>
          <p:cNvPr id="4" name="圖片 3" descr="一張含有 圓形, 圓球, 夜晚 的圖片&#10;&#10;自動產生的描述">
            <a:extLst>
              <a:ext uri="{FF2B5EF4-FFF2-40B4-BE49-F238E27FC236}">
                <a16:creationId xmlns:a16="http://schemas.microsoft.com/office/drawing/2014/main" id="{FEFDBA4A-CF50-AAA8-8726-E0E52BABD6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559" y="346908"/>
            <a:ext cx="3258958" cy="220054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Close list &amp; Open list</a:t>
            </a:r>
            <a:endParaRPr lang="zh-TW" altLang="en-US" dirty="0"/>
          </a:p>
        </p:txBody>
      </p:sp>
      <p:graphicFrame>
        <p:nvGraphicFramePr>
          <p:cNvPr id="6" name="表格 6"/>
          <p:cNvGraphicFramePr>
            <a:graphicFrameLocks noGrp="1"/>
          </p:cNvGraphicFramePr>
          <p:nvPr/>
        </p:nvGraphicFramePr>
        <p:xfrm>
          <a:off x="1105481" y="2733024"/>
          <a:ext cx="998103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7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/>
            </p:nvGraphicFramePr>
            <p:xfrm>
              <a:off x="1105480" y="4605167"/>
              <a:ext cx="9981037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736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x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/>
            </p:nvGraphicFramePr>
            <p:xfrm>
              <a:off x="1105480" y="4605167"/>
              <a:ext cx="9981037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x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文字方塊 7"/>
          <p:cNvSpPr txBox="1"/>
          <p:nvPr/>
        </p:nvSpPr>
        <p:spPr>
          <a:xfrm>
            <a:off x="5546007" y="3845544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Open list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5521961" y="5717687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Close list</a:t>
            </a:r>
            <a:endParaRPr lang="zh-TW" altLang="en-US" dirty="0"/>
          </a:p>
        </p:txBody>
      </p:sp>
      <p:pic>
        <p:nvPicPr>
          <p:cNvPr id="3" name="圖片 2" descr="一張含有 圓形, 圓球, 夜晚 的圖片&#10;&#10;自動產生的描述">
            <a:extLst>
              <a:ext uri="{FF2B5EF4-FFF2-40B4-BE49-F238E27FC236}">
                <a16:creationId xmlns:a16="http://schemas.microsoft.com/office/drawing/2014/main" id="{CF8D6A14-72D6-7FB3-9238-D2AFD5EAB7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559" y="346908"/>
            <a:ext cx="3258958" cy="220054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Close list &amp; Open list</a:t>
            </a:r>
            <a:endParaRPr lang="zh-TW" altLang="en-US" dirty="0"/>
          </a:p>
        </p:txBody>
      </p:sp>
      <p:graphicFrame>
        <p:nvGraphicFramePr>
          <p:cNvPr id="6" name="表格 6"/>
          <p:cNvGraphicFramePr>
            <a:graphicFrameLocks noGrp="1"/>
          </p:cNvGraphicFramePr>
          <p:nvPr/>
        </p:nvGraphicFramePr>
        <p:xfrm>
          <a:off x="1105481" y="2733024"/>
          <a:ext cx="998103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7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/>
            </p:nvGraphicFramePr>
            <p:xfrm>
              <a:off x="1105480" y="4605167"/>
              <a:ext cx="9981037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736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x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/>
            </p:nvGraphicFramePr>
            <p:xfrm>
              <a:off x="1105480" y="4605167"/>
              <a:ext cx="9981037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x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文字方塊 7"/>
          <p:cNvSpPr txBox="1"/>
          <p:nvPr/>
        </p:nvSpPr>
        <p:spPr>
          <a:xfrm>
            <a:off x="5546007" y="3845544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Open list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5521961" y="5717687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Close list</a:t>
            </a:r>
            <a:endParaRPr lang="zh-TW" altLang="en-US" dirty="0"/>
          </a:p>
        </p:txBody>
      </p:sp>
      <p:pic>
        <p:nvPicPr>
          <p:cNvPr id="3" name="圖片 2" descr="一張含有 圓形, 圓球, 夜晚 的圖片&#10;&#10;自動產生的描述">
            <a:extLst>
              <a:ext uri="{FF2B5EF4-FFF2-40B4-BE49-F238E27FC236}">
                <a16:creationId xmlns:a16="http://schemas.microsoft.com/office/drawing/2014/main" id="{83EB7627-6162-9190-5991-B3B03A816F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559" y="346908"/>
            <a:ext cx="3258958" cy="220054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Close list &amp; Open list</a:t>
            </a:r>
            <a:endParaRPr lang="zh-TW" altLang="en-US" dirty="0"/>
          </a:p>
        </p:txBody>
      </p:sp>
      <p:graphicFrame>
        <p:nvGraphicFramePr>
          <p:cNvPr id="6" name="表格 6"/>
          <p:cNvGraphicFramePr>
            <a:graphicFrameLocks noGrp="1"/>
          </p:cNvGraphicFramePr>
          <p:nvPr/>
        </p:nvGraphicFramePr>
        <p:xfrm>
          <a:off x="1105481" y="2733024"/>
          <a:ext cx="998103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7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/>
            </p:nvGraphicFramePr>
            <p:xfrm>
              <a:off x="1105480" y="4605167"/>
              <a:ext cx="9981037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736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B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30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x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/>
            </p:nvGraphicFramePr>
            <p:xfrm>
              <a:off x="1105480" y="4605167"/>
              <a:ext cx="9981037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B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30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x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文字方塊 7"/>
          <p:cNvSpPr txBox="1"/>
          <p:nvPr/>
        </p:nvSpPr>
        <p:spPr>
          <a:xfrm>
            <a:off x="5546007" y="3845544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Open list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5521961" y="5717687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Close list</a:t>
            </a:r>
            <a:endParaRPr lang="zh-TW" altLang="en-US" dirty="0"/>
          </a:p>
        </p:txBody>
      </p:sp>
      <p:pic>
        <p:nvPicPr>
          <p:cNvPr id="3" name="圖片 2" descr="一張含有 圓形, 圓球, 夜晚 的圖片&#10;&#10;自動產生的描述">
            <a:extLst>
              <a:ext uri="{FF2B5EF4-FFF2-40B4-BE49-F238E27FC236}">
                <a16:creationId xmlns:a16="http://schemas.microsoft.com/office/drawing/2014/main" id="{88472924-DFAD-0082-85B7-4B6E5ED4A8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559" y="346908"/>
            <a:ext cx="3258958" cy="220054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Close list &amp; Open list</a:t>
            </a:r>
            <a:endParaRPr lang="zh-TW" altLang="en-US" dirty="0"/>
          </a:p>
        </p:txBody>
      </p:sp>
      <p:graphicFrame>
        <p:nvGraphicFramePr>
          <p:cNvPr id="6" name="表格 6"/>
          <p:cNvGraphicFramePr>
            <a:graphicFrameLocks noGrp="1"/>
          </p:cNvGraphicFramePr>
          <p:nvPr/>
        </p:nvGraphicFramePr>
        <p:xfrm>
          <a:off x="1105481" y="2733024"/>
          <a:ext cx="998103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7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/>
            </p:nvGraphicFramePr>
            <p:xfrm>
              <a:off x="1105480" y="4605167"/>
              <a:ext cx="9981037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736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B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30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x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/>
            </p:nvGraphicFramePr>
            <p:xfrm>
              <a:off x="1105480" y="4605167"/>
              <a:ext cx="9981037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B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30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x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文字方塊 7"/>
          <p:cNvSpPr txBox="1"/>
          <p:nvPr/>
        </p:nvSpPr>
        <p:spPr>
          <a:xfrm>
            <a:off x="5546007" y="3845544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Open list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5521961" y="5717687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Close list</a:t>
            </a:r>
            <a:endParaRPr lang="zh-TW" altLang="en-US" dirty="0"/>
          </a:p>
        </p:txBody>
      </p:sp>
      <p:pic>
        <p:nvPicPr>
          <p:cNvPr id="3" name="圖片 2" descr="一張含有 圓形, 圓球, 夜晚 的圖片&#10;&#10;自動產生的描述">
            <a:extLst>
              <a:ext uri="{FF2B5EF4-FFF2-40B4-BE49-F238E27FC236}">
                <a16:creationId xmlns:a16="http://schemas.microsoft.com/office/drawing/2014/main" id="{99EF607B-D2CC-1925-A8F9-DEED8E98BE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559" y="346908"/>
            <a:ext cx="3258958" cy="2200548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Close list &amp; Open list</a:t>
            </a:r>
            <a:endParaRPr lang="zh-TW" altLang="en-US" dirty="0"/>
          </a:p>
        </p:txBody>
      </p:sp>
      <p:graphicFrame>
        <p:nvGraphicFramePr>
          <p:cNvPr id="6" name="表格 6"/>
          <p:cNvGraphicFramePr>
            <a:graphicFrameLocks noGrp="1"/>
          </p:cNvGraphicFramePr>
          <p:nvPr/>
        </p:nvGraphicFramePr>
        <p:xfrm>
          <a:off x="1105481" y="2733024"/>
          <a:ext cx="998103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7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/>
            </p:nvGraphicFramePr>
            <p:xfrm>
              <a:off x="1105480" y="4605167"/>
              <a:ext cx="9981037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736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B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E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30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35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x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B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/>
            </p:nvGraphicFramePr>
            <p:xfrm>
              <a:off x="1105480" y="4605167"/>
              <a:ext cx="9981037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B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E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30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35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x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B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文字方塊 7"/>
          <p:cNvSpPr txBox="1"/>
          <p:nvPr/>
        </p:nvSpPr>
        <p:spPr>
          <a:xfrm>
            <a:off x="5546007" y="3845544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Open list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5521961" y="5717687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Close list</a:t>
            </a:r>
            <a:endParaRPr lang="zh-TW" altLang="en-US" dirty="0"/>
          </a:p>
        </p:txBody>
      </p:sp>
      <p:pic>
        <p:nvPicPr>
          <p:cNvPr id="3" name="圖片 2" descr="一張含有 圓形, 圓球, 夜晚 的圖片&#10;&#10;自動產生的描述">
            <a:extLst>
              <a:ext uri="{FF2B5EF4-FFF2-40B4-BE49-F238E27FC236}">
                <a16:creationId xmlns:a16="http://schemas.microsoft.com/office/drawing/2014/main" id="{0D074326-A619-CFAB-48B4-3E80A7011E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559" y="346908"/>
            <a:ext cx="3258958" cy="220054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Close list &amp; Open list</a:t>
            </a:r>
            <a:endParaRPr lang="zh-TW" altLang="en-US" dirty="0"/>
          </a:p>
        </p:txBody>
      </p:sp>
      <p:graphicFrame>
        <p:nvGraphicFramePr>
          <p:cNvPr id="6" name="表格 6"/>
          <p:cNvGraphicFramePr>
            <a:graphicFrameLocks noGrp="1"/>
          </p:cNvGraphicFramePr>
          <p:nvPr/>
        </p:nvGraphicFramePr>
        <p:xfrm>
          <a:off x="1105481" y="2733024"/>
          <a:ext cx="998103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7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H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/>
            </p:nvGraphicFramePr>
            <p:xfrm>
              <a:off x="1105480" y="4605167"/>
              <a:ext cx="9981037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736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B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E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30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35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x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B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/>
            </p:nvGraphicFramePr>
            <p:xfrm>
              <a:off x="1105480" y="4605167"/>
              <a:ext cx="9981037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B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E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30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35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x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B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文字方塊 7"/>
          <p:cNvSpPr txBox="1"/>
          <p:nvPr/>
        </p:nvSpPr>
        <p:spPr>
          <a:xfrm>
            <a:off x="5546007" y="3845544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Open list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5521961" y="5717687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Close list</a:t>
            </a:r>
            <a:endParaRPr lang="zh-TW" altLang="en-US" dirty="0"/>
          </a:p>
        </p:txBody>
      </p:sp>
      <p:pic>
        <p:nvPicPr>
          <p:cNvPr id="3" name="圖片 2" descr="一張含有 圓形, 圓球, 夜晚 的圖片&#10;&#10;自動產生的描述">
            <a:extLst>
              <a:ext uri="{FF2B5EF4-FFF2-40B4-BE49-F238E27FC236}">
                <a16:creationId xmlns:a16="http://schemas.microsoft.com/office/drawing/2014/main" id="{BCC1931C-2192-A26C-D494-8073B6F437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559" y="346908"/>
            <a:ext cx="3258958" cy="220054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Close list &amp; Open list</a:t>
            </a:r>
            <a:endParaRPr lang="zh-TW" altLang="en-US" dirty="0"/>
          </a:p>
        </p:txBody>
      </p:sp>
      <p:graphicFrame>
        <p:nvGraphicFramePr>
          <p:cNvPr id="6" name="表格 6"/>
          <p:cNvGraphicFramePr>
            <a:graphicFrameLocks noGrp="1"/>
          </p:cNvGraphicFramePr>
          <p:nvPr/>
        </p:nvGraphicFramePr>
        <p:xfrm>
          <a:off x="1105481" y="2733024"/>
          <a:ext cx="998103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7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H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/>
            </p:nvGraphicFramePr>
            <p:xfrm>
              <a:off x="1105480" y="4605167"/>
              <a:ext cx="9981037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736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B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E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C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30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35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40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x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B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/>
            </p:nvGraphicFramePr>
            <p:xfrm>
              <a:off x="1105480" y="4605167"/>
              <a:ext cx="9981037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B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E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C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30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35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40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x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B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文字方塊 7"/>
          <p:cNvSpPr txBox="1"/>
          <p:nvPr/>
        </p:nvSpPr>
        <p:spPr>
          <a:xfrm>
            <a:off x="5546007" y="3845544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Open list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5521961" y="5717687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Close list</a:t>
            </a:r>
            <a:endParaRPr lang="zh-TW" altLang="en-US" dirty="0"/>
          </a:p>
        </p:txBody>
      </p:sp>
      <p:pic>
        <p:nvPicPr>
          <p:cNvPr id="3" name="圖片 2" descr="一張含有 圓形, 圓球, 夜晚 的圖片&#10;&#10;自動產生的描述">
            <a:extLst>
              <a:ext uri="{FF2B5EF4-FFF2-40B4-BE49-F238E27FC236}">
                <a16:creationId xmlns:a16="http://schemas.microsoft.com/office/drawing/2014/main" id="{4C05A667-217D-2AB8-05F9-2820D6668A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559" y="346908"/>
            <a:ext cx="3258958" cy="220054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Close list &amp; Open list</a:t>
            </a:r>
            <a:endParaRPr lang="zh-TW" altLang="en-US" dirty="0"/>
          </a:p>
        </p:txBody>
      </p:sp>
      <p:graphicFrame>
        <p:nvGraphicFramePr>
          <p:cNvPr id="6" name="表格 6"/>
          <p:cNvGraphicFramePr>
            <a:graphicFrameLocks noGrp="1"/>
          </p:cNvGraphicFramePr>
          <p:nvPr/>
        </p:nvGraphicFramePr>
        <p:xfrm>
          <a:off x="1105481" y="2733024"/>
          <a:ext cx="998103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7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H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/>
            </p:nvGraphicFramePr>
            <p:xfrm>
              <a:off x="1105480" y="4605167"/>
              <a:ext cx="9981037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736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B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E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C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30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35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40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x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B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/>
            </p:nvGraphicFramePr>
            <p:xfrm>
              <a:off x="1105480" y="4605167"/>
              <a:ext cx="9981037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B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E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C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30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35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40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x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B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文字方塊 7"/>
          <p:cNvSpPr txBox="1"/>
          <p:nvPr/>
        </p:nvSpPr>
        <p:spPr>
          <a:xfrm>
            <a:off x="5546007" y="3845544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Open list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5521961" y="5717687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Close list</a:t>
            </a:r>
            <a:endParaRPr lang="zh-TW" altLang="en-US" dirty="0"/>
          </a:p>
        </p:txBody>
      </p:sp>
      <p:pic>
        <p:nvPicPr>
          <p:cNvPr id="3" name="圖片 2" descr="一張含有 圓形, 圓球, 夜晚 的圖片&#10;&#10;自動產生的描述">
            <a:extLst>
              <a:ext uri="{FF2B5EF4-FFF2-40B4-BE49-F238E27FC236}">
                <a16:creationId xmlns:a16="http://schemas.microsoft.com/office/drawing/2014/main" id="{2937C222-1CA3-6571-DA79-88BD959CD9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559" y="346908"/>
            <a:ext cx="3258958" cy="2200548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Close list &amp; Open list</a:t>
            </a:r>
            <a:endParaRPr lang="zh-TW" altLang="en-US" dirty="0"/>
          </a:p>
        </p:txBody>
      </p:sp>
      <p:graphicFrame>
        <p:nvGraphicFramePr>
          <p:cNvPr id="6" name="表格 6"/>
          <p:cNvGraphicFramePr>
            <a:graphicFrameLocks noGrp="1"/>
          </p:cNvGraphicFramePr>
          <p:nvPr/>
        </p:nvGraphicFramePr>
        <p:xfrm>
          <a:off x="1105481" y="2733024"/>
          <a:ext cx="998103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7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/>
            </p:nvGraphicFramePr>
            <p:xfrm>
              <a:off x="1105480" y="4605167"/>
              <a:ext cx="9981037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736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B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E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C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H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30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35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40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41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x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B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C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/>
            </p:nvGraphicFramePr>
            <p:xfrm>
              <a:off x="1105480" y="4605167"/>
              <a:ext cx="9981037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B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E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C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H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30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35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40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41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x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B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C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文字方塊 7"/>
          <p:cNvSpPr txBox="1"/>
          <p:nvPr/>
        </p:nvSpPr>
        <p:spPr>
          <a:xfrm>
            <a:off x="5546007" y="3845544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Open list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5521961" y="5717687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Close list</a:t>
            </a:r>
            <a:endParaRPr lang="zh-TW" altLang="en-US" dirty="0"/>
          </a:p>
        </p:txBody>
      </p:sp>
      <p:pic>
        <p:nvPicPr>
          <p:cNvPr id="3" name="圖片 2" descr="一張含有 圓形, 圓球, 夜晚 的圖片&#10;&#10;自動產生的描述">
            <a:extLst>
              <a:ext uri="{FF2B5EF4-FFF2-40B4-BE49-F238E27FC236}">
                <a16:creationId xmlns:a16="http://schemas.microsoft.com/office/drawing/2014/main" id="{338A80A0-8271-E30A-6028-FADA6727CD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559" y="346908"/>
            <a:ext cx="3258958" cy="22005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880" y="469784"/>
            <a:ext cx="10325000" cy="868120"/>
          </a:xfrm>
        </p:spPr>
        <p:txBody>
          <a:bodyPr/>
          <a:lstStyle/>
          <a:p>
            <a:r>
              <a:rPr lang="en-US" b="1" dirty="0"/>
              <a:t>Optimal?</a:t>
            </a:r>
          </a:p>
        </p:txBody>
      </p:sp>
      <p:sp>
        <p:nvSpPr>
          <p:cNvPr id="9" name="Rectangles 8"/>
          <p:cNvSpPr/>
          <p:nvPr/>
        </p:nvSpPr>
        <p:spPr>
          <a:xfrm>
            <a:off x="5095566" y="1724026"/>
            <a:ext cx="2000868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400" dirty="0">
                <a:ln/>
                <a:solidFill>
                  <a:schemeClr val="tx1"/>
                </a:solidFill>
              </a:rPr>
              <a:t>Greedy</a:t>
            </a:r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16DE2254-E589-F92D-F659-00FF495E16A6}"/>
              </a:ext>
            </a:extLst>
          </p:cNvPr>
          <p:cNvSpPr/>
          <p:nvPr/>
        </p:nvSpPr>
        <p:spPr>
          <a:xfrm>
            <a:off x="5729614" y="2596863"/>
            <a:ext cx="720000" cy="720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AA9FFF9B-1864-43A3-6BEF-C416DAEED504}"/>
              </a:ext>
            </a:extLst>
          </p:cNvPr>
          <p:cNvSpPr/>
          <p:nvPr/>
        </p:nvSpPr>
        <p:spPr>
          <a:xfrm>
            <a:off x="4863656" y="3473483"/>
            <a:ext cx="720000" cy="720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C1A28146-8B7A-8761-9F80-B1EFF3EAC462}"/>
              </a:ext>
            </a:extLst>
          </p:cNvPr>
          <p:cNvSpPr/>
          <p:nvPr/>
        </p:nvSpPr>
        <p:spPr>
          <a:xfrm>
            <a:off x="6736434" y="3473483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10</a:t>
            </a:r>
            <a:endParaRPr lang="zh-TW" altLang="en-US" dirty="0"/>
          </a:p>
        </p:txBody>
      </p: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C9C9A6A-B014-CD93-6F1D-D95321AF6666}"/>
              </a:ext>
            </a:extLst>
          </p:cNvPr>
          <p:cNvCxnSpPr>
            <a:cxnSpLocks/>
            <a:stCxn id="31" idx="4"/>
            <a:endCxn id="32" idx="0"/>
          </p:cNvCxnSpPr>
          <p:nvPr/>
        </p:nvCxnSpPr>
        <p:spPr>
          <a:xfrm flipH="1">
            <a:off x="5223656" y="3316863"/>
            <a:ext cx="865958" cy="156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E9477BAE-0300-9BD9-1A16-0D55BD92A8D5}"/>
              </a:ext>
            </a:extLst>
          </p:cNvPr>
          <p:cNvCxnSpPr>
            <a:cxnSpLocks/>
            <a:stCxn id="31" idx="4"/>
            <a:endCxn id="33" idx="0"/>
          </p:cNvCxnSpPr>
          <p:nvPr/>
        </p:nvCxnSpPr>
        <p:spPr>
          <a:xfrm>
            <a:off x="6089614" y="3316863"/>
            <a:ext cx="1006820" cy="156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Close list &amp; Open list</a:t>
            </a:r>
            <a:endParaRPr lang="zh-TW" altLang="en-US" dirty="0"/>
          </a:p>
        </p:txBody>
      </p:sp>
      <p:graphicFrame>
        <p:nvGraphicFramePr>
          <p:cNvPr id="6" name="表格 6"/>
          <p:cNvGraphicFramePr>
            <a:graphicFrameLocks noGrp="1"/>
          </p:cNvGraphicFramePr>
          <p:nvPr/>
        </p:nvGraphicFramePr>
        <p:xfrm>
          <a:off x="1105481" y="2733024"/>
          <a:ext cx="998103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7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J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H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H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/>
            </p:nvGraphicFramePr>
            <p:xfrm>
              <a:off x="1105480" y="4605167"/>
              <a:ext cx="9981037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736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B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E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C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H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30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35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40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41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x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B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C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/>
            </p:nvGraphicFramePr>
            <p:xfrm>
              <a:off x="1105480" y="4605167"/>
              <a:ext cx="9981037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B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E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C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H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30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35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40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41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x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B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C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文字方塊 7"/>
          <p:cNvSpPr txBox="1"/>
          <p:nvPr/>
        </p:nvSpPr>
        <p:spPr>
          <a:xfrm>
            <a:off x="5546007" y="3845544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Open list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5521961" y="5717687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Close list</a:t>
            </a:r>
            <a:endParaRPr lang="zh-TW" altLang="en-US" dirty="0"/>
          </a:p>
        </p:txBody>
      </p:sp>
      <p:pic>
        <p:nvPicPr>
          <p:cNvPr id="3" name="圖片 2" descr="一張含有 圓形, 圓球, 夜晚 的圖片&#10;&#10;自動產生的描述">
            <a:extLst>
              <a:ext uri="{FF2B5EF4-FFF2-40B4-BE49-F238E27FC236}">
                <a16:creationId xmlns:a16="http://schemas.microsoft.com/office/drawing/2014/main" id="{A85E2744-444E-A5A2-22DD-94FE490EE1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559" y="346908"/>
            <a:ext cx="3258958" cy="2200548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Close list &amp; Open list</a:t>
            </a:r>
            <a:endParaRPr lang="zh-TW" altLang="en-US" dirty="0"/>
          </a:p>
        </p:txBody>
      </p:sp>
      <p:graphicFrame>
        <p:nvGraphicFramePr>
          <p:cNvPr id="6" name="表格 6"/>
          <p:cNvGraphicFramePr>
            <a:graphicFrameLocks noGrp="1"/>
          </p:cNvGraphicFramePr>
          <p:nvPr/>
        </p:nvGraphicFramePr>
        <p:xfrm>
          <a:off x="1105481" y="2733024"/>
          <a:ext cx="998103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7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H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/>
            </p:nvGraphicFramePr>
            <p:xfrm>
              <a:off x="1105480" y="4605167"/>
              <a:ext cx="9981037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736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B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E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C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H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J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30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35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40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41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40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x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B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C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H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/>
            </p:nvGraphicFramePr>
            <p:xfrm>
              <a:off x="1105480" y="4605167"/>
              <a:ext cx="9981037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B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E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C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H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J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30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35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40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41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40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x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B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C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H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文字方塊 7"/>
          <p:cNvSpPr txBox="1"/>
          <p:nvPr/>
        </p:nvSpPr>
        <p:spPr>
          <a:xfrm>
            <a:off x="5546007" y="3845544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Open list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5521961" y="5717687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Close list</a:t>
            </a:r>
            <a:endParaRPr lang="zh-TW" altLang="en-US" dirty="0"/>
          </a:p>
        </p:txBody>
      </p:sp>
      <p:pic>
        <p:nvPicPr>
          <p:cNvPr id="3" name="圖片 2" descr="一張含有 圓形, 圓球, 夜晚 的圖片&#10;&#10;自動產生的描述">
            <a:extLst>
              <a:ext uri="{FF2B5EF4-FFF2-40B4-BE49-F238E27FC236}">
                <a16:creationId xmlns:a16="http://schemas.microsoft.com/office/drawing/2014/main" id="{5A000C8E-921A-0B32-76D1-FFBFE3BD61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559" y="346908"/>
            <a:ext cx="3258958" cy="2200548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Close list &amp; Open list</a:t>
            </a:r>
            <a:endParaRPr lang="zh-TW" altLang="en-US" dirty="0"/>
          </a:p>
        </p:txBody>
      </p:sp>
      <p:graphicFrame>
        <p:nvGraphicFramePr>
          <p:cNvPr id="6" name="表格 6"/>
          <p:cNvGraphicFramePr>
            <a:graphicFrameLocks noGrp="1"/>
          </p:cNvGraphicFramePr>
          <p:nvPr/>
        </p:nvGraphicFramePr>
        <p:xfrm>
          <a:off x="1105481" y="2733024"/>
          <a:ext cx="998103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7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Final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H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J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/>
            </p:nvGraphicFramePr>
            <p:xfrm>
              <a:off x="1105480" y="4605167"/>
              <a:ext cx="9981037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736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B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E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C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H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J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30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35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40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41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40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x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B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C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H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/>
            </p:nvGraphicFramePr>
            <p:xfrm>
              <a:off x="1105480" y="4605167"/>
              <a:ext cx="9981037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B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E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C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H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J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30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35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40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41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40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x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B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C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H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文字方塊 7"/>
          <p:cNvSpPr txBox="1"/>
          <p:nvPr/>
        </p:nvSpPr>
        <p:spPr>
          <a:xfrm>
            <a:off x="5546007" y="3845544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Open list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5521961" y="5717687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Close list</a:t>
            </a:r>
            <a:endParaRPr lang="zh-TW" altLang="en-US" dirty="0"/>
          </a:p>
        </p:txBody>
      </p:sp>
      <p:pic>
        <p:nvPicPr>
          <p:cNvPr id="3" name="圖片 2" descr="一張含有 圓形, 圓球, 夜晚 的圖片&#10;&#10;自動產生的描述">
            <a:extLst>
              <a:ext uri="{FF2B5EF4-FFF2-40B4-BE49-F238E27FC236}">
                <a16:creationId xmlns:a16="http://schemas.microsoft.com/office/drawing/2014/main" id="{E8418B1D-00C5-2CCA-B5A3-C3AEC03611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559" y="346908"/>
            <a:ext cx="3258958" cy="2200548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Close list &amp; Open list</a:t>
            </a:r>
            <a:endParaRPr lang="zh-TW" altLang="en-US" dirty="0"/>
          </a:p>
        </p:txBody>
      </p:sp>
      <p:graphicFrame>
        <p:nvGraphicFramePr>
          <p:cNvPr id="6" name="表格 6"/>
          <p:cNvGraphicFramePr>
            <a:graphicFrameLocks noGrp="1"/>
          </p:cNvGraphicFramePr>
          <p:nvPr/>
        </p:nvGraphicFramePr>
        <p:xfrm>
          <a:off x="1105481" y="2733024"/>
          <a:ext cx="998103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7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H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/>
            </p:nvGraphicFramePr>
            <p:xfrm>
              <a:off x="1105480" y="4605167"/>
              <a:ext cx="9981037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736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B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E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C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H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J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Final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30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35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40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41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40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40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x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B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C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H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J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/>
            </p:nvGraphicFramePr>
            <p:xfrm>
              <a:off x="1105480" y="4605167"/>
              <a:ext cx="9981037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B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E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C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H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J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Final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30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35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40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41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40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40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x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B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C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H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J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文字方塊 7"/>
          <p:cNvSpPr txBox="1"/>
          <p:nvPr/>
        </p:nvSpPr>
        <p:spPr>
          <a:xfrm>
            <a:off x="5546007" y="3845544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Open list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5521961" y="5717687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Close list</a:t>
            </a:r>
            <a:endParaRPr lang="zh-TW" altLang="en-US" dirty="0"/>
          </a:p>
        </p:txBody>
      </p:sp>
      <p:pic>
        <p:nvPicPr>
          <p:cNvPr id="3" name="圖片 2" descr="一張含有 圓形, 圓球, 夜晚 的圖片&#10;&#10;自動產生的描述">
            <a:extLst>
              <a:ext uri="{FF2B5EF4-FFF2-40B4-BE49-F238E27FC236}">
                <a16:creationId xmlns:a16="http://schemas.microsoft.com/office/drawing/2014/main" id="{56CB92B6-C33F-325C-BDFD-84AC1158F0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559" y="346908"/>
            <a:ext cx="3258958" cy="2200548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Close list &amp; Open list</a:t>
            </a:r>
            <a:endParaRPr lang="zh-TW" altLang="en-US" dirty="0"/>
          </a:p>
        </p:txBody>
      </p:sp>
      <p:graphicFrame>
        <p:nvGraphicFramePr>
          <p:cNvPr id="6" name="表格 6"/>
          <p:cNvGraphicFramePr>
            <a:graphicFrameLocks noGrp="1"/>
          </p:cNvGraphicFramePr>
          <p:nvPr/>
        </p:nvGraphicFramePr>
        <p:xfrm>
          <a:off x="1105481" y="2733024"/>
          <a:ext cx="998103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7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0736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H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/>
            </p:nvGraphicFramePr>
            <p:xfrm>
              <a:off x="1105480" y="4605167"/>
              <a:ext cx="9981037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736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907367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B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E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C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H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J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Final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30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35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40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41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40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40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x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B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C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H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J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/>
            </p:nvGraphicFramePr>
            <p:xfrm>
              <a:off x="1105480" y="4605167"/>
              <a:ext cx="9981037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  <a:gridCol w="907367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B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E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C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H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J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Final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30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35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40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41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40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40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x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B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C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H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J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文字方塊 7"/>
          <p:cNvSpPr txBox="1"/>
          <p:nvPr/>
        </p:nvSpPr>
        <p:spPr>
          <a:xfrm>
            <a:off x="5546007" y="3845544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Open list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5521961" y="5717687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Close list</a:t>
            </a:r>
            <a:endParaRPr lang="zh-TW" altLang="en-US" dirty="0"/>
          </a:p>
        </p:txBody>
      </p:sp>
      <p:sp>
        <p:nvSpPr>
          <p:cNvPr id="3" name="橢圓 2"/>
          <p:cNvSpPr/>
          <p:nvPr/>
        </p:nvSpPr>
        <p:spPr>
          <a:xfrm>
            <a:off x="6798466" y="4571739"/>
            <a:ext cx="432000" cy="432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6798466" y="5285687"/>
            <a:ext cx="432000" cy="43200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橢圓 4"/>
          <p:cNvSpPr/>
          <p:nvPr/>
        </p:nvSpPr>
        <p:spPr>
          <a:xfrm>
            <a:off x="5879996" y="4571739"/>
            <a:ext cx="432000" cy="43200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橢圓 9"/>
          <p:cNvSpPr/>
          <p:nvPr/>
        </p:nvSpPr>
        <p:spPr>
          <a:xfrm>
            <a:off x="5879996" y="5329379"/>
            <a:ext cx="432000" cy="43200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橢圓 10"/>
          <p:cNvSpPr/>
          <p:nvPr/>
        </p:nvSpPr>
        <p:spPr>
          <a:xfrm>
            <a:off x="4962796" y="4561475"/>
            <a:ext cx="432000" cy="43200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橢圓 11"/>
          <p:cNvSpPr/>
          <p:nvPr/>
        </p:nvSpPr>
        <p:spPr>
          <a:xfrm>
            <a:off x="4962796" y="5329379"/>
            <a:ext cx="432000" cy="432000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橢圓 12"/>
          <p:cNvSpPr/>
          <p:nvPr/>
        </p:nvSpPr>
        <p:spPr>
          <a:xfrm>
            <a:off x="4071561" y="4561475"/>
            <a:ext cx="432000" cy="432000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橢圓 13"/>
          <p:cNvSpPr/>
          <p:nvPr/>
        </p:nvSpPr>
        <p:spPr>
          <a:xfrm>
            <a:off x="4044326" y="5319115"/>
            <a:ext cx="432000" cy="43200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橢圓 14"/>
          <p:cNvSpPr/>
          <p:nvPr/>
        </p:nvSpPr>
        <p:spPr>
          <a:xfrm>
            <a:off x="1338631" y="4561475"/>
            <a:ext cx="432000" cy="43200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6" name="圖片 15" descr="一張含有 圓形, 圓球, 夜晚 的圖片&#10;&#10;自動產生的描述">
            <a:extLst>
              <a:ext uri="{FF2B5EF4-FFF2-40B4-BE49-F238E27FC236}">
                <a16:creationId xmlns:a16="http://schemas.microsoft.com/office/drawing/2014/main" id="{3C8B644B-172F-69D1-B63A-BBC6B8F80D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559" y="346908"/>
            <a:ext cx="3258958" cy="2200548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走迷宮問題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目標</a:t>
            </a:r>
            <a:r>
              <a:rPr lang="en-US" altLang="zh-TW" dirty="0"/>
              <a:t>:</a:t>
            </a:r>
            <a:r>
              <a:rPr lang="zh-TW" altLang="en-US" dirty="0"/>
              <a:t>從</a:t>
            </a:r>
            <a:r>
              <a:rPr lang="zh-TW" altLang="en-US" dirty="0">
                <a:solidFill>
                  <a:srgbClr val="FF0000"/>
                </a:solidFill>
              </a:rPr>
              <a:t>起點</a:t>
            </a:r>
            <a:r>
              <a:rPr lang="zh-TW" altLang="en-US" dirty="0"/>
              <a:t>走到</a:t>
            </a:r>
            <a:r>
              <a:rPr lang="zh-TW" altLang="en-US" dirty="0">
                <a:solidFill>
                  <a:srgbClr val="00B050"/>
                </a:solidFill>
              </a:rPr>
              <a:t>終點</a:t>
            </a:r>
            <a:endParaRPr lang="en-US" altLang="zh-TW" dirty="0">
              <a:solidFill>
                <a:srgbClr val="00B050"/>
              </a:solidFill>
            </a:endParaRPr>
          </a:p>
          <a:p>
            <a:r>
              <a:rPr lang="zh-TW" altLang="en-US" dirty="0"/>
              <a:t>行動</a:t>
            </a:r>
            <a:r>
              <a:rPr lang="en-US" altLang="zh-TW" dirty="0"/>
              <a:t>:</a:t>
            </a:r>
            <a:r>
              <a:rPr lang="zh-TW" altLang="en-US" dirty="0"/>
              <a:t> 八個方位</a:t>
            </a:r>
            <a:endParaRPr lang="en-US" altLang="zh-TW" dirty="0"/>
          </a:p>
          <a:p>
            <a:r>
              <a:rPr lang="zh-TW" altLang="en-US" dirty="0"/>
              <a:t>城牆是不能通過的</a:t>
            </a:r>
            <a:endParaRPr lang="en-US" altLang="zh-TW" dirty="0"/>
          </a:p>
        </p:txBody>
      </p:sp>
      <p:pic>
        <p:nvPicPr>
          <p:cNvPr id="6" name="圖片 5" descr="一張含有 正方形, Rectangle, 設計 的圖片&#10;&#10;自動產生的描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47618"/>
            <a:ext cx="4562764" cy="456276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938800" y="550606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示意圖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設定成本函數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TW" altLang="en-US" dirty="0"/>
                  <a:t>成本函數 </a:t>
                </a:r>
                <a:r>
                  <a:rPr lang="en-US" altLang="zh-TW" dirty="0"/>
                  <a:t>=</a:t>
                </a:r>
                <a:r>
                  <a:rPr lang="zh-TW" altLang="en-US" dirty="0"/>
                  <a:t> 現在實際走的步數 </a:t>
                </a:r>
                <a:r>
                  <a:rPr lang="en-US" altLang="zh-TW" dirty="0"/>
                  <a:t>+</a:t>
                </a:r>
                <a:r>
                  <a:rPr lang="zh-TW" altLang="en-US" dirty="0"/>
                  <a:t> 現在到終點的距離平方和</a:t>
                </a:r>
                <a:endParaRPr lang="en-US" altLang="zh-TW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𝑠𝑡𝑎𝑡𝑒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𝑠𝑡𝑎𝑡𝑒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𝑠𝑡𝑎𝑡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𝑡𝑎𝑟𝑔𝑒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𝑠𝑡𝑎𝑡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𝑡𝑟𝑎𝑔𝑒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TW" dirty="0"/>
              </a:p>
              <a:p>
                <a:pPr marL="0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" t="-4" r="1" b="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</a:t>
            </a:r>
          </a:p>
        </p:txBody>
      </p:sp>
      <p:pic>
        <p:nvPicPr>
          <p:cNvPr id="4" name="Final_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5830" y="2339975"/>
            <a:ext cx="3563937" cy="3563938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84" y="2339975"/>
            <a:ext cx="4454923" cy="35639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整個地圖的成本</a:t>
            </a:r>
          </a:p>
        </p:txBody>
      </p:sp>
      <p:pic>
        <p:nvPicPr>
          <p:cNvPr id="4" name="Final_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8120" y="2352387"/>
            <a:ext cx="3563937" cy="3563938"/>
          </a:xfrm>
        </p:spPr>
      </p:pic>
      <p:pic>
        <p:nvPicPr>
          <p:cNvPr id="5" name="圖片 4" descr="一張含有 正方形, 鮮豔, Rectangle, 方塊 的圖片&#10;&#10;自動產生的描述">
            <a:extLst>
              <a:ext uri="{FF2B5EF4-FFF2-40B4-BE49-F238E27FC236}">
                <a16:creationId xmlns:a16="http://schemas.microsoft.com/office/drawing/2014/main" id="{97550DC1-88A6-4898-99D0-D3D37EA4DD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0" y="2353405"/>
            <a:ext cx="4453650" cy="3562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更大的迷宮</a:t>
            </a:r>
          </a:p>
        </p:txBody>
      </p:sp>
      <p:pic>
        <p:nvPicPr>
          <p:cNvPr id="5" name="內容版面配置區 4" descr="一張含有 螢幕擷取畫面, 正方形, Rectangle, 樣式 的圖片&#10;&#10;自動產生的描述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253" y="2168414"/>
            <a:ext cx="4179494" cy="4179494"/>
          </a:xfrm>
        </p:spPr>
      </p:pic>
      <p:sp>
        <p:nvSpPr>
          <p:cNvPr id="6" name="文字方塊 5"/>
          <p:cNvSpPr txBox="1"/>
          <p:nvPr/>
        </p:nvSpPr>
        <p:spPr>
          <a:xfrm>
            <a:off x="5657418" y="613204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示意圖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880" y="469784"/>
            <a:ext cx="10325000" cy="868120"/>
          </a:xfrm>
        </p:spPr>
        <p:txBody>
          <a:bodyPr/>
          <a:lstStyle/>
          <a:p>
            <a:r>
              <a:rPr lang="en-US" b="1" dirty="0"/>
              <a:t>Optimal?</a:t>
            </a:r>
          </a:p>
        </p:txBody>
      </p:sp>
      <p:sp>
        <p:nvSpPr>
          <p:cNvPr id="9" name="Rectangles 8"/>
          <p:cNvSpPr/>
          <p:nvPr/>
        </p:nvSpPr>
        <p:spPr>
          <a:xfrm>
            <a:off x="5095566" y="1724026"/>
            <a:ext cx="2000868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400" dirty="0">
                <a:ln/>
                <a:solidFill>
                  <a:schemeClr val="tx1"/>
                </a:solidFill>
              </a:rPr>
              <a:t>Greedy</a:t>
            </a:r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16DE2254-E589-F92D-F659-00FF495E16A6}"/>
              </a:ext>
            </a:extLst>
          </p:cNvPr>
          <p:cNvSpPr/>
          <p:nvPr/>
        </p:nvSpPr>
        <p:spPr>
          <a:xfrm>
            <a:off x="5729614" y="2596863"/>
            <a:ext cx="720000" cy="720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AA9FFF9B-1864-43A3-6BEF-C416DAEED504}"/>
              </a:ext>
            </a:extLst>
          </p:cNvPr>
          <p:cNvSpPr/>
          <p:nvPr/>
        </p:nvSpPr>
        <p:spPr>
          <a:xfrm>
            <a:off x="4863656" y="3473483"/>
            <a:ext cx="720000" cy="720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C1A28146-8B7A-8761-9F80-B1EFF3EAC462}"/>
              </a:ext>
            </a:extLst>
          </p:cNvPr>
          <p:cNvSpPr/>
          <p:nvPr/>
        </p:nvSpPr>
        <p:spPr>
          <a:xfrm>
            <a:off x="6736434" y="3473483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10</a:t>
            </a:r>
            <a:endParaRPr lang="zh-TW" altLang="en-US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B9D3CCDC-59A0-D590-EC65-181C4D882A78}"/>
              </a:ext>
            </a:extLst>
          </p:cNvPr>
          <p:cNvSpPr/>
          <p:nvPr/>
        </p:nvSpPr>
        <p:spPr>
          <a:xfrm>
            <a:off x="4433538" y="4328642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99</a:t>
            </a:r>
            <a:endParaRPr lang="zh-TW" altLang="en-US" dirty="0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FCE80504-68C9-220E-C3A4-CB9298F5FE5D}"/>
              </a:ext>
            </a:extLst>
          </p:cNvPr>
          <p:cNvSpPr/>
          <p:nvPr/>
        </p:nvSpPr>
        <p:spPr>
          <a:xfrm>
            <a:off x="5254872" y="4332175"/>
            <a:ext cx="720000" cy="720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95</a:t>
            </a:r>
            <a:endParaRPr lang="zh-TW" altLang="en-US" dirty="0"/>
          </a:p>
        </p:txBody>
      </p: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C9C9A6A-B014-CD93-6F1D-D95321AF6666}"/>
              </a:ext>
            </a:extLst>
          </p:cNvPr>
          <p:cNvCxnSpPr>
            <a:cxnSpLocks/>
            <a:stCxn id="31" idx="4"/>
            <a:endCxn id="32" idx="0"/>
          </p:cNvCxnSpPr>
          <p:nvPr/>
        </p:nvCxnSpPr>
        <p:spPr>
          <a:xfrm flipH="1">
            <a:off x="5223656" y="3316863"/>
            <a:ext cx="865958" cy="156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E9477BAE-0300-9BD9-1A16-0D55BD92A8D5}"/>
              </a:ext>
            </a:extLst>
          </p:cNvPr>
          <p:cNvCxnSpPr>
            <a:cxnSpLocks/>
            <a:stCxn id="31" idx="4"/>
            <a:endCxn id="33" idx="0"/>
          </p:cNvCxnSpPr>
          <p:nvPr/>
        </p:nvCxnSpPr>
        <p:spPr>
          <a:xfrm>
            <a:off x="6089614" y="3316863"/>
            <a:ext cx="1006820" cy="156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6270D616-625F-0F19-9395-6D6027EF4B69}"/>
              </a:ext>
            </a:extLst>
          </p:cNvPr>
          <p:cNvCxnSpPr>
            <a:cxnSpLocks/>
            <a:stCxn id="32" idx="4"/>
            <a:endCxn id="34" idx="0"/>
          </p:cNvCxnSpPr>
          <p:nvPr/>
        </p:nvCxnSpPr>
        <p:spPr>
          <a:xfrm flipH="1">
            <a:off x="4793538" y="4193483"/>
            <a:ext cx="430118" cy="1351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288A9050-0877-A964-3899-9EAD9E75916A}"/>
              </a:ext>
            </a:extLst>
          </p:cNvPr>
          <p:cNvCxnSpPr>
            <a:cxnSpLocks/>
            <a:stCxn id="32" idx="4"/>
            <a:endCxn id="35" idx="0"/>
          </p:cNvCxnSpPr>
          <p:nvPr/>
        </p:nvCxnSpPr>
        <p:spPr>
          <a:xfrm>
            <a:off x="5223656" y="4193483"/>
            <a:ext cx="391216" cy="138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6356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整個地圖的成本</a:t>
            </a:r>
          </a:p>
        </p:txBody>
      </p:sp>
      <p:pic>
        <p:nvPicPr>
          <p:cNvPr id="5" name="Final_video">
            <a:hlinkClick r:id="" action="ppaction://media"/>
            <a:extLst>
              <a:ext uri="{FF2B5EF4-FFF2-40B4-BE49-F238E27FC236}">
                <a16:creationId xmlns:a16="http://schemas.microsoft.com/office/drawing/2014/main" id="{3D3094FF-4CC0-C73C-C7F0-1B2B2375273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6218" y="2323197"/>
            <a:ext cx="3563937" cy="3563938"/>
          </a:xfr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825158C-94BE-238E-95B6-474A7C27F1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23197"/>
            <a:ext cx="4454922" cy="35639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</a:t>
            </a:r>
            <a:r>
              <a:rPr lang="zh-TW" altLang="en-US" dirty="0"/>
              <a:t>*那麼厲害，這種迷宮一定難不倒</a:t>
            </a:r>
            <a:r>
              <a:rPr lang="en-US" altLang="zh-TW" dirty="0"/>
              <a:t>?</a:t>
            </a:r>
            <a:endParaRPr lang="zh-TW" altLang="en-US" dirty="0"/>
          </a:p>
        </p:txBody>
      </p:sp>
      <p:pic>
        <p:nvPicPr>
          <p:cNvPr id="4" name="Final_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71938" y="2339975"/>
            <a:ext cx="3563937" cy="3563938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為什麼</a:t>
            </a:r>
            <a:r>
              <a:rPr lang="en-US" altLang="zh-TW" dirty="0"/>
              <a:t>?</a:t>
            </a:r>
            <a:r>
              <a:rPr lang="zh-TW" altLang="en-US" dirty="0"/>
              <a:t> 無法達到最佳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為什麼</a:t>
            </a:r>
            <a:r>
              <a:rPr lang="en-US" altLang="zh-TW" dirty="0"/>
              <a:t>?</a:t>
            </a:r>
            <a:r>
              <a:rPr lang="zh-TW" altLang="en-US" dirty="0"/>
              <a:t> 無法達到最佳</a:t>
            </a:r>
            <a:r>
              <a:rPr lang="en-US" altLang="zh-TW" dirty="0"/>
              <a:t>?</a:t>
            </a:r>
            <a:endParaRPr lang="zh-TW" altLang="en-US" dirty="0"/>
          </a:p>
        </p:txBody>
      </p:sp>
      <p:pic>
        <p:nvPicPr>
          <p:cNvPr id="5" name="內容版面配置區 4" descr="一張含有 正方形, 鮮豔, Rectangle, 螢幕擷取畫面 的圖片&#10;&#10;自動產生的描述">
            <a:extLst>
              <a:ext uri="{FF2B5EF4-FFF2-40B4-BE49-F238E27FC236}">
                <a16:creationId xmlns:a16="http://schemas.microsoft.com/office/drawing/2014/main" id="{938D631C-B8EF-5311-EB43-211D2AAE6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172" y="2447421"/>
            <a:ext cx="4186814" cy="4186814"/>
          </a:xfr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1DE16113-1124-E70C-BD75-8B540FDDCA0E}"/>
              </a:ext>
            </a:extLst>
          </p:cNvPr>
          <p:cNvCxnSpPr/>
          <p:nvPr/>
        </p:nvCxnSpPr>
        <p:spPr>
          <a:xfrm flipH="1">
            <a:off x="2952925" y="3322040"/>
            <a:ext cx="131707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26354F1-5EFE-9380-699B-010CEBA27176}"/>
                  </a:ext>
                </a:extLst>
              </p:cNvPr>
              <p:cNvSpPr txBox="1"/>
              <p:nvPr/>
            </p:nvSpPr>
            <p:spPr>
              <a:xfrm>
                <a:off x="1027526" y="3137374"/>
                <a:ext cx="19253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1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+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9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=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146</a:t>
                </a:r>
                <a:endParaRPr lang="zh-TW" altLang="en-US" dirty="0"/>
              </a:p>
            </p:txBody>
          </p:sp>
        </mc:Choice>
        <mc:Fallback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26354F1-5EFE-9380-699B-010CEBA27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526" y="3137374"/>
                <a:ext cx="1925399" cy="369332"/>
              </a:xfrm>
              <a:prstGeom prst="rect">
                <a:avLst/>
              </a:prstGeom>
              <a:blipFill>
                <a:blip r:embed="rId3"/>
                <a:stretch>
                  <a:fillRect l="-2857" t="-10000" r="-254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18A7C7D7-D9DA-2193-1D4B-958374F5C6BE}"/>
              </a:ext>
            </a:extLst>
          </p:cNvPr>
          <p:cNvCxnSpPr>
            <a:cxnSpLocks/>
          </p:cNvCxnSpPr>
          <p:nvPr/>
        </p:nvCxnSpPr>
        <p:spPr>
          <a:xfrm flipV="1">
            <a:off x="5002097" y="2608976"/>
            <a:ext cx="0" cy="7130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6961C9A3-1851-3F14-2C8B-4ADF5F0E34F0}"/>
                  </a:ext>
                </a:extLst>
              </p:cNvPr>
              <p:cNvSpPr txBox="1"/>
              <p:nvPr/>
            </p:nvSpPr>
            <p:spPr>
              <a:xfrm>
                <a:off x="4269996" y="2262755"/>
                <a:ext cx="19253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2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+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7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=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115</a:t>
                </a:r>
                <a:endParaRPr lang="zh-TW" altLang="en-US" dirty="0"/>
              </a:p>
            </p:txBody>
          </p:sp>
        </mc:Choice>
        <mc:Fallback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6961C9A3-1851-3F14-2C8B-4ADF5F0E3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996" y="2262755"/>
                <a:ext cx="1925399" cy="369332"/>
              </a:xfrm>
              <a:prstGeom prst="rect">
                <a:avLst/>
              </a:prstGeom>
              <a:blipFill>
                <a:blip r:embed="rId4"/>
                <a:stretch>
                  <a:fillRect l="-2532" t="-8197" r="-2532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DCC0BD8-A6B7-C4C7-29B3-0CFF4AB77A17}"/>
              </a:ext>
            </a:extLst>
          </p:cNvPr>
          <p:cNvCxnSpPr>
            <a:cxnSpLocks/>
          </p:cNvCxnSpPr>
          <p:nvPr/>
        </p:nvCxnSpPr>
        <p:spPr>
          <a:xfrm>
            <a:off x="7445044" y="5068348"/>
            <a:ext cx="76200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92C618C0-538F-CE42-A874-D1C532B8D533}"/>
                  </a:ext>
                </a:extLst>
              </p:cNvPr>
              <p:cNvSpPr txBox="1"/>
              <p:nvPr/>
            </p:nvSpPr>
            <p:spPr>
              <a:xfrm>
                <a:off x="8323277" y="4883682"/>
                <a:ext cx="19253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10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+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=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19</a:t>
                </a:r>
                <a:endParaRPr lang="zh-TW" altLang="en-US" dirty="0"/>
              </a:p>
            </p:txBody>
          </p:sp>
        </mc:Choice>
        <mc:Fallback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92C618C0-538F-CE42-A874-D1C532B8D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3277" y="4883682"/>
                <a:ext cx="1925399" cy="369332"/>
              </a:xfrm>
              <a:prstGeom prst="rect">
                <a:avLst/>
              </a:prstGeom>
              <a:blipFill>
                <a:blip r:embed="rId5"/>
                <a:stretch>
                  <a:fillRect l="-2532" t="-8197" r="-2215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79832D93-D0C6-D1C5-BFFF-0E80E856B66A}"/>
              </a:ext>
            </a:extLst>
          </p:cNvPr>
          <p:cNvCxnSpPr>
            <a:cxnSpLocks/>
          </p:cNvCxnSpPr>
          <p:nvPr/>
        </p:nvCxnSpPr>
        <p:spPr>
          <a:xfrm>
            <a:off x="5298860" y="5447251"/>
            <a:ext cx="0" cy="102066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AFEA59A6-5AA0-9437-FB0D-F207B148AB8B}"/>
                  </a:ext>
                </a:extLst>
              </p:cNvPr>
              <p:cNvSpPr txBox="1"/>
              <p:nvPr/>
            </p:nvSpPr>
            <p:spPr>
              <a:xfrm>
                <a:off x="4336160" y="6449569"/>
                <a:ext cx="19253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12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+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6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=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52</a:t>
                </a:r>
                <a:endParaRPr lang="zh-TW" altLang="en-US" dirty="0"/>
              </a:p>
            </p:txBody>
          </p:sp>
        </mc:Choice>
        <mc:Fallback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AFEA59A6-5AA0-9437-FB0D-F207B148A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6160" y="6449569"/>
                <a:ext cx="1925399" cy="369332"/>
              </a:xfrm>
              <a:prstGeom prst="rect">
                <a:avLst/>
              </a:prstGeom>
              <a:blipFill>
                <a:blip r:embed="rId6"/>
                <a:stretch>
                  <a:fillRect l="-2532" t="-8197" r="-2215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17074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你高估你的成本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我們設計的</a:t>
            </a:r>
            <a:r>
              <a:rPr lang="en-US" altLang="zh-TW" dirty="0"/>
              <a:t>Heuristic Function</a:t>
            </a:r>
            <a:r>
              <a:rPr lang="zh-TW" altLang="en-US" dirty="0"/>
              <a:t>遠高過實際會經過的成本</a:t>
            </a:r>
            <a:endParaRPr lang="en-US" altLang="zh-TW" dirty="0"/>
          </a:p>
          <a:p>
            <a:r>
              <a:rPr lang="zh-TW" altLang="en-US" dirty="0"/>
              <a:t>當你真的走到時，才發現實際成本不用那麼大</a:t>
            </a:r>
            <a:endParaRPr lang="en-US" altLang="zh-TW" dirty="0"/>
          </a:p>
          <a:p>
            <a:r>
              <a:rPr lang="zh-TW" altLang="en-US" dirty="0"/>
              <a:t>你就一直以為你走對了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FF0328-FFD0-BF79-46E5-67FC063D3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舉個例子</a:t>
            </a:r>
          </a:p>
        </p:txBody>
      </p:sp>
      <p:pic>
        <p:nvPicPr>
          <p:cNvPr id="1026" name="Picture 2" descr="舉個栗子app">
            <a:extLst>
              <a:ext uri="{FF2B5EF4-FFF2-40B4-BE49-F238E27FC236}">
                <a16:creationId xmlns:a16="http://schemas.microsoft.com/office/drawing/2014/main" id="{ABC2F37C-678D-AD80-D7D7-84C492350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501" y="291552"/>
            <a:ext cx="1876862" cy="187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EECAB9A5-EE9B-8103-7A73-4F1A203BFDF1}"/>
              </a:ext>
            </a:extLst>
          </p:cNvPr>
          <p:cNvSpPr/>
          <p:nvPr/>
        </p:nvSpPr>
        <p:spPr>
          <a:xfrm>
            <a:off x="5664000" y="2337393"/>
            <a:ext cx="864000" cy="86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Me</a:t>
            </a:r>
            <a:endParaRPr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BFF181E6-4F74-9BFD-777C-66556B103108}"/>
              </a:ext>
            </a:extLst>
          </p:cNvPr>
          <p:cNvSpPr/>
          <p:nvPr/>
        </p:nvSpPr>
        <p:spPr>
          <a:xfrm>
            <a:off x="4678363" y="3571973"/>
            <a:ext cx="864000" cy="86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px</a:t>
            </a:r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D6E7AF2F-7C9D-60D8-EFB7-095C74F83878}"/>
              </a:ext>
            </a:extLst>
          </p:cNvPr>
          <p:cNvSpPr/>
          <p:nvPr/>
        </p:nvSpPr>
        <p:spPr>
          <a:xfrm>
            <a:off x="6649639" y="3582588"/>
            <a:ext cx="864000" cy="86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家</a:t>
            </a: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6E729B1B-1371-0042-CAAC-F68FCA371F7D}"/>
              </a:ext>
            </a:extLst>
          </p:cNvPr>
          <p:cNvSpPr/>
          <p:nvPr/>
        </p:nvSpPr>
        <p:spPr>
          <a:xfrm>
            <a:off x="4678363" y="4971305"/>
            <a:ext cx="864000" cy="86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椅</a:t>
            </a: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1B80FFE1-147E-6787-B4CE-A26D8A22D2A6}"/>
              </a:ext>
            </a:extLst>
          </p:cNvPr>
          <p:cNvSpPr/>
          <p:nvPr/>
        </p:nvSpPr>
        <p:spPr>
          <a:xfrm>
            <a:off x="6649639" y="4971305"/>
            <a:ext cx="864000" cy="86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椅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C7E38583-9B46-C63F-52CF-7DCEB0A2E607}"/>
              </a:ext>
            </a:extLst>
          </p:cNvPr>
          <p:cNvCxnSpPr>
            <a:stCxn id="4" idx="4"/>
            <a:endCxn id="5" idx="0"/>
          </p:cNvCxnSpPr>
          <p:nvPr/>
        </p:nvCxnSpPr>
        <p:spPr>
          <a:xfrm flipH="1">
            <a:off x="5110363" y="3201393"/>
            <a:ext cx="985637" cy="370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AB376F9A-675C-1F18-3E7C-3867258FC2D3}"/>
              </a:ext>
            </a:extLst>
          </p:cNvPr>
          <p:cNvCxnSpPr>
            <a:stCxn id="4" idx="4"/>
            <a:endCxn id="6" idx="0"/>
          </p:cNvCxnSpPr>
          <p:nvPr/>
        </p:nvCxnSpPr>
        <p:spPr>
          <a:xfrm>
            <a:off x="6096000" y="3201393"/>
            <a:ext cx="985639" cy="381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0D4DD1B0-6080-F479-E6EC-7C699DC1A763}"/>
              </a:ext>
            </a:extLst>
          </p:cNvPr>
          <p:cNvCxnSpPr>
            <a:stCxn id="5" idx="4"/>
            <a:endCxn id="7" idx="0"/>
          </p:cNvCxnSpPr>
          <p:nvPr/>
        </p:nvCxnSpPr>
        <p:spPr>
          <a:xfrm>
            <a:off x="5110363" y="4435973"/>
            <a:ext cx="0" cy="535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15F02E05-820D-3339-FB4B-1D146FEC5727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7081639" y="4446588"/>
            <a:ext cx="0" cy="524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33946D2-6439-FD39-F7FA-A6043448F529}"/>
              </a:ext>
            </a:extLst>
          </p:cNvPr>
          <p:cNvSpPr txBox="1"/>
          <p:nvPr/>
        </p:nvSpPr>
        <p:spPr>
          <a:xfrm>
            <a:off x="6588819" y="3090746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90</a:t>
            </a:r>
            <a:r>
              <a:rPr lang="zh-TW" altLang="en-US" dirty="0"/>
              <a:t> </a:t>
            </a:r>
            <a:r>
              <a:rPr lang="en-US" altLang="zh-TW" dirty="0"/>
              <a:t>min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893A644-5B8C-45B2-B536-0608B21B8A18}"/>
              </a:ext>
            </a:extLst>
          </p:cNvPr>
          <p:cNvSpPr txBox="1"/>
          <p:nvPr/>
        </p:nvSpPr>
        <p:spPr>
          <a:xfrm>
            <a:off x="4805856" y="3092744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89</a:t>
            </a:r>
            <a:r>
              <a:rPr lang="zh-TW" altLang="en-US" dirty="0"/>
              <a:t> </a:t>
            </a:r>
            <a:r>
              <a:rPr lang="en-US" altLang="zh-TW" dirty="0"/>
              <a:t>min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7E17847-A42C-5218-2E40-AF2E8E830D7D}"/>
              </a:ext>
            </a:extLst>
          </p:cNvPr>
          <p:cNvSpPr txBox="1"/>
          <p:nvPr/>
        </p:nvSpPr>
        <p:spPr>
          <a:xfrm>
            <a:off x="4331152" y="4518010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$100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2872200-65E6-3002-CAA8-83AFF6D247EE}"/>
              </a:ext>
            </a:extLst>
          </p:cNvPr>
          <p:cNvSpPr txBox="1"/>
          <p:nvPr/>
        </p:nvSpPr>
        <p:spPr>
          <a:xfrm>
            <a:off x="7090595" y="4520260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$100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78591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FF0328-FFD0-BF79-46E5-67FC063D3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舉個例子</a:t>
            </a:r>
          </a:p>
        </p:txBody>
      </p:sp>
      <p:pic>
        <p:nvPicPr>
          <p:cNvPr id="1026" name="Picture 2" descr="舉個栗子app">
            <a:extLst>
              <a:ext uri="{FF2B5EF4-FFF2-40B4-BE49-F238E27FC236}">
                <a16:creationId xmlns:a16="http://schemas.microsoft.com/office/drawing/2014/main" id="{ABC2F37C-678D-AD80-D7D7-84C492350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501" y="291552"/>
            <a:ext cx="1876862" cy="187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EECAB9A5-EE9B-8103-7A73-4F1A203BFDF1}"/>
              </a:ext>
            </a:extLst>
          </p:cNvPr>
          <p:cNvSpPr/>
          <p:nvPr/>
        </p:nvSpPr>
        <p:spPr>
          <a:xfrm>
            <a:off x="5664000" y="2337393"/>
            <a:ext cx="864000" cy="86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Me</a:t>
            </a:r>
            <a:endParaRPr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BFF181E6-4F74-9BFD-777C-66556B103108}"/>
              </a:ext>
            </a:extLst>
          </p:cNvPr>
          <p:cNvSpPr/>
          <p:nvPr/>
        </p:nvSpPr>
        <p:spPr>
          <a:xfrm>
            <a:off x="4678363" y="3571973"/>
            <a:ext cx="864000" cy="86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px</a:t>
            </a:r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D6E7AF2F-7C9D-60D8-EFB7-095C74F83878}"/>
              </a:ext>
            </a:extLst>
          </p:cNvPr>
          <p:cNvSpPr/>
          <p:nvPr/>
        </p:nvSpPr>
        <p:spPr>
          <a:xfrm>
            <a:off x="6649639" y="3582588"/>
            <a:ext cx="864000" cy="86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家</a:t>
            </a: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6E729B1B-1371-0042-CAAC-F68FCA371F7D}"/>
              </a:ext>
            </a:extLst>
          </p:cNvPr>
          <p:cNvSpPr/>
          <p:nvPr/>
        </p:nvSpPr>
        <p:spPr>
          <a:xfrm>
            <a:off x="4678363" y="4971305"/>
            <a:ext cx="864000" cy="86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椅</a:t>
            </a: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1B80FFE1-147E-6787-B4CE-A26D8A22D2A6}"/>
              </a:ext>
            </a:extLst>
          </p:cNvPr>
          <p:cNvSpPr/>
          <p:nvPr/>
        </p:nvSpPr>
        <p:spPr>
          <a:xfrm>
            <a:off x="6649639" y="4971305"/>
            <a:ext cx="864000" cy="86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椅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C7E38583-9B46-C63F-52CF-7DCEB0A2E607}"/>
              </a:ext>
            </a:extLst>
          </p:cNvPr>
          <p:cNvCxnSpPr>
            <a:stCxn id="4" idx="4"/>
            <a:endCxn id="5" idx="0"/>
          </p:cNvCxnSpPr>
          <p:nvPr/>
        </p:nvCxnSpPr>
        <p:spPr>
          <a:xfrm flipH="1">
            <a:off x="5110363" y="3201393"/>
            <a:ext cx="985637" cy="370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AB376F9A-675C-1F18-3E7C-3867258FC2D3}"/>
              </a:ext>
            </a:extLst>
          </p:cNvPr>
          <p:cNvCxnSpPr>
            <a:stCxn id="4" idx="4"/>
            <a:endCxn id="6" idx="0"/>
          </p:cNvCxnSpPr>
          <p:nvPr/>
        </p:nvCxnSpPr>
        <p:spPr>
          <a:xfrm>
            <a:off x="6096000" y="3201393"/>
            <a:ext cx="985639" cy="381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0D4DD1B0-6080-F479-E6EC-7C699DC1A763}"/>
              </a:ext>
            </a:extLst>
          </p:cNvPr>
          <p:cNvCxnSpPr>
            <a:stCxn id="5" idx="4"/>
            <a:endCxn id="7" idx="0"/>
          </p:cNvCxnSpPr>
          <p:nvPr/>
        </p:nvCxnSpPr>
        <p:spPr>
          <a:xfrm>
            <a:off x="5110363" y="4435973"/>
            <a:ext cx="0" cy="535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15F02E05-820D-3339-FB4B-1D146FEC5727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7081639" y="4446588"/>
            <a:ext cx="0" cy="524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33946D2-6439-FD39-F7FA-A6043448F529}"/>
              </a:ext>
            </a:extLst>
          </p:cNvPr>
          <p:cNvSpPr txBox="1"/>
          <p:nvPr/>
        </p:nvSpPr>
        <p:spPr>
          <a:xfrm>
            <a:off x="6588819" y="3090746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90</a:t>
            </a:r>
            <a:r>
              <a:rPr lang="zh-TW" altLang="en-US" dirty="0"/>
              <a:t> </a:t>
            </a:r>
            <a:r>
              <a:rPr lang="en-US" altLang="zh-TW" dirty="0"/>
              <a:t>min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893A644-5B8C-45B2-B536-0608B21B8A18}"/>
              </a:ext>
            </a:extLst>
          </p:cNvPr>
          <p:cNvSpPr txBox="1"/>
          <p:nvPr/>
        </p:nvSpPr>
        <p:spPr>
          <a:xfrm>
            <a:off x="4805856" y="3092744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10</a:t>
            </a:r>
            <a:r>
              <a:rPr lang="zh-TW" altLang="en-US" dirty="0"/>
              <a:t> </a:t>
            </a:r>
            <a:r>
              <a:rPr lang="en-US" altLang="zh-TW" dirty="0"/>
              <a:t>min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7E17847-A42C-5218-2E40-AF2E8E830D7D}"/>
              </a:ext>
            </a:extLst>
          </p:cNvPr>
          <p:cNvSpPr txBox="1"/>
          <p:nvPr/>
        </p:nvSpPr>
        <p:spPr>
          <a:xfrm>
            <a:off x="4472283" y="452026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$20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2872200-65E6-3002-CAA8-83AFF6D247EE}"/>
              </a:ext>
            </a:extLst>
          </p:cNvPr>
          <p:cNvSpPr txBox="1"/>
          <p:nvPr/>
        </p:nvSpPr>
        <p:spPr>
          <a:xfrm>
            <a:off x="7090595" y="4520260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$100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34521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FF0328-FFD0-BF79-46E5-67FC063D3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舉個例子</a:t>
            </a:r>
          </a:p>
        </p:txBody>
      </p:sp>
      <p:pic>
        <p:nvPicPr>
          <p:cNvPr id="1026" name="Picture 2" descr="舉個栗子app">
            <a:extLst>
              <a:ext uri="{FF2B5EF4-FFF2-40B4-BE49-F238E27FC236}">
                <a16:creationId xmlns:a16="http://schemas.microsoft.com/office/drawing/2014/main" id="{ABC2F37C-678D-AD80-D7D7-84C492350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501" y="291552"/>
            <a:ext cx="1876862" cy="187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EECAB9A5-EE9B-8103-7A73-4F1A203BFDF1}"/>
              </a:ext>
            </a:extLst>
          </p:cNvPr>
          <p:cNvSpPr/>
          <p:nvPr/>
        </p:nvSpPr>
        <p:spPr>
          <a:xfrm>
            <a:off x="5664000" y="2337393"/>
            <a:ext cx="864000" cy="86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Me</a:t>
            </a:r>
            <a:endParaRPr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BFF181E6-4F74-9BFD-777C-66556B103108}"/>
              </a:ext>
            </a:extLst>
          </p:cNvPr>
          <p:cNvSpPr/>
          <p:nvPr/>
        </p:nvSpPr>
        <p:spPr>
          <a:xfrm>
            <a:off x="4678363" y="3571973"/>
            <a:ext cx="864000" cy="86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px</a:t>
            </a:r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D6E7AF2F-7C9D-60D8-EFB7-095C74F83878}"/>
              </a:ext>
            </a:extLst>
          </p:cNvPr>
          <p:cNvSpPr/>
          <p:nvPr/>
        </p:nvSpPr>
        <p:spPr>
          <a:xfrm>
            <a:off x="6649639" y="3582588"/>
            <a:ext cx="864000" cy="86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家</a:t>
            </a: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6E729B1B-1371-0042-CAAC-F68FCA371F7D}"/>
              </a:ext>
            </a:extLst>
          </p:cNvPr>
          <p:cNvSpPr/>
          <p:nvPr/>
        </p:nvSpPr>
        <p:spPr>
          <a:xfrm>
            <a:off x="4678363" y="4971305"/>
            <a:ext cx="864000" cy="86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椅</a:t>
            </a: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1B80FFE1-147E-6787-B4CE-A26D8A22D2A6}"/>
              </a:ext>
            </a:extLst>
          </p:cNvPr>
          <p:cNvSpPr/>
          <p:nvPr/>
        </p:nvSpPr>
        <p:spPr>
          <a:xfrm>
            <a:off x="6649639" y="4971305"/>
            <a:ext cx="864000" cy="86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椅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C7E38583-9B46-C63F-52CF-7DCEB0A2E607}"/>
              </a:ext>
            </a:extLst>
          </p:cNvPr>
          <p:cNvCxnSpPr>
            <a:stCxn id="4" idx="4"/>
            <a:endCxn id="5" idx="0"/>
          </p:cNvCxnSpPr>
          <p:nvPr/>
        </p:nvCxnSpPr>
        <p:spPr>
          <a:xfrm flipH="1">
            <a:off x="5110363" y="3201393"/>
            <a:ext cx="985637" cy="370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AB376F9A-675C-1F18-3E7C-3867258FC2D3}"/>
              </a:ext>
            </a:extLst>
          </p:cNvPr>
          <p:cNvCxnSpPr>
            <a:stCxn id="4" idx="4"/>
            <a:endCxn id="6" idx="0"/>
          </p:cNvCxnSpPr>
          <p:nvPr/>
        </p:nvCxnSpPr>
        <p:spPr>
          <a:xfrm>
            <a:off x="6096000" y="3201393"/>
            <a:ext cx="985639" cy="381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0D4DD1B0-6080-F479-E6EC-7C699DC1A763}"/>
              </a:ext>
            </a:extLst>
          </p:cNvPr>
          <p:cNvCxnSpPr>
            <a:stCxn id="5" idx="4"/>
            <a:endCxn id="7" idx="0"/>
          </p:cNvCxnSpPr>
          <p:nvPr/>
        </p:nvCxnSpPr>
        <p:spPr>
          <a:xfrm>
            <a:off x="5110363" y="4435973"/>
            <a:ext cx="0" cy="535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15F02E05-820D-3339-FB4B-1D146FEC5727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7081639" y="4446588"/>
            <a:ext cx="0" cy="524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33946D2-6439-FD39-F7FA-A6043448F529}"/>
              </a:ext>
            </a:extLst>
          </p:cNvPr>
          <p:cNvSpPr txBox="1"/>
          <p:nvPr/>
        </p:nvSpPr>
        <p:spPr>
          <a:xfrm>
            <a:off x="6588819" y="3090746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9</a:t>
            </a:r>
            <a:r>
              <a:rPr lang="zh-TW" altLang="en-US" dirty="0"/>
              <a:t> </a:t>
            </a:r>
            <a:r>
              <a:rPr lang="en-US" altLang="zh-TW" dirty="0"/>
              <a:t>min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893A644-5B8C-45B2-B536-0608B21B8A18}"/>
              </a:ext>
            </a:extLst>
          </p:cNvPr>
          <p:cNvSpPr txBox="1"/>
          <p:nvPr/>
        </p:nvSpPr>
        <p:spPr>
          <a:xfrm>
            <a:off x="4805856" y="3092744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10</a:t>
            </a:r>
            <a:r>
              <a:rPr lang="zh-TW" altLang="en-US" dirty="0"/>
              <a:t> </a:t>
            </a:r>
            <a:r>
              <a:rPr lang="en-US" altLang="zh-TW" dirty="0"/>
              <a:t>min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7E17847-A42C-5218-2E40-AF2E8E830D7D}"/>
              </a:ext>
            </a:extLst>
          </p:cNvPr>
          <p:cNvSpPr txBox="1"/>
          <p:nvPr/>
        </p:nvSpPr>
        <p:spPr>
          <a:xfrm>
            <a:off x="4472283" y="452026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$20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2872200-65E6-3002-CAA8-83AFF6D247EE}"/>
              </a:ext>
            </a:extLst>
          </p:cNvPr>
          <p:cNvSpPr txBox="1"/>
          <p:nvPr/>
        </p:nvSpPr>
        <p:spPr>
          <a:xfrm>
            <a:off x="7090595" y="452026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$15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715521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改良成本函數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TW" altLang="en-US" dirty="0"/>
                  <a:t>原本成本函數 </a:t>
                </a:r>
                <a:r>
                  <a:rPr lang="en-US" altLang="zh-TW" dirty="0"/>
                  <a:t>=</a:t>
                </a:r>
                <a:r>
                  <a:rPr lang="zh-TW" altLang="en-US" dirty="0"/>
                  <a:t> 現在實際走的步數 </a:t>
                </a:r>
                <a:r>
                  <a:rPr lang="en-US" altLang="zh-TW" dirty="0"/>
                  <a:t>+</a:t>
                </a:r>
                <a:r>
                  <a:rPr lang="zh-TW" altLang="en-US" dirty="0"/>
                  <a:t> 現在到終點的距離平方和</a:t>
                </a:r>
                <a:endParaRPr lang="en-US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𝑠𝑡𝑎𝑡𝑒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𝑠𝑡𝑎𝑡𝑒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𝑠𝑡𝑎𝑡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𝑡𝑎𝑟𝑔𝑒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𝑠𝑡𝑎𝑡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𝑡𝑟𝑎𝑔𝑒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TW" dirty="0"/>
              </a:p>
              <a:p>
                <a:endParaRPr lang="en-US" altLang="zh-TW" dirty="0"/>
              </a:p>
              <a:p>
                <a:r>
                  <a:rPr lang="zh-TW" altLang="en-US" dirty="0"/>
                  <a:t>成本函數 </a:t>
                </a:r>
                <a:r>
                  <a:rPr lang="en-US" altLang="zh-TW" dirty="0"/>
                  <a:t>=</a:t>
                </a:r>
                <a:r>
                  <a:rPr lang="zh-TW" altLang="en-US" dirty="0"/>
                  <a:t> 現在實際走的步數 </a:t>
                </a:r>
                <a:r>
                  <a:rPr lang="en-US" altLang="zh-TW" dirty="0"/>
                  <a:t>+</a:t>
                </a:r>
                <a:r>
                  <a:rPr lang="zh-TW" altLang="en-US" dirty="0"/>
                  <a:t> 現在到終點的歐式距離</a:t>
                </a:r>
                <a:endParaRPr lang="en-US" altLang="zh-TW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𝑠𝑡𝑎𝑡𝑒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𝑠𝑡𝑎𝑡𝑒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zh-TW" alt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𝑠𝑡𝑎𝑡</m:t>
                                </m:r>
                                <m:sSub>
                                  <m:sSub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𝑡𝑎𝑟𝑔𝑒</m:t>
                                </m:r>
                                <m:sSub>
                                  <m:sSub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𝑠𝑡𝑎𝑡</m:t>
                                </m:r>
                                <m:sSub>
                                  <m:sSub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𝑡𝑟𝑎𝑔𝑒</m:t>
                                </m:r>
                                <m:sSub>
                                  <m:sSub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zh-TW" altLang="en-US" dirty="0"/>
                  <a:t> </a:t>
                </a:r>
                <a:endParaRPr lang="en-US" altLang="zh-TW" dirty="0"/>
              </a:p>
              <a:p>
                <a:pPr marL="0" indent="0">
                  <a:buNone/>
                </a:pPr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7" t="-10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</a:t>
            </a:r>
          </a:p>
        </p:txBody>
      </p:sp>
      <p:pic>
        <p:nvPicPr>
          <p:cNvPr id="4" name="Final_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71938" y="2339975"/>
            <a:ext cx="3563937" cy="3563938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880" y="469784"/>
            <a:ext cx="10325000" cy="868120"/>
          </a:xfrm>
        </p:spPr>
        <p:txBody>
          <a:bodyPr/>
          <a:lstStyle/>
          <a:p>
            <a:r>
              <a:rPr lang="en-US" b="1" dirty="0"/>
              <a:t>Optimal?</a:t>
            </a:r>
          </a:p>
        </p:txBody>
      </p:sp>
      <p:sp>
        <p:nvSpPr>
          <p:cNvPr id="9" name="Rectangles 8"/>
          <p:cNvSpPr/>
          <p:nvPr/>
        </p:nvSpPr>
        <p:spPr>
          <a:xfrm>
            <a:off x="5095566" y="1724026"/>
            <a:ext cx="2000868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400" dirty="0">
                <a:ln/>
                <a:solidFill>
                  <a:schemeClr val="tx1"/>
                </a:solidFill>
              </a:rPr>
              <a:t>Greedy</a:t>
            </a:r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16DE2254-E589-F92D-F659-00FF495E16A6}"/>
              </a:ext>
            </a:extLst>
          </p:cNvPr>
          <p:cNvSpPr/>
          <p:nvPr/>
        </p:nvSpPr>
        <p:spPr>
          <a:xfrm>
            <a:off x="5729614" y="2596863"/>
            <a:ext cx="720000" cy="720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AA9FFF9B-1864-43A3-6BEF-C416DAEED504}"/>
              </a:ext>
            </a:extLst>
          </p:cNvPr>
          <p:cNvSpPr/>
          <p:nvPr/>
        </p:nvSpPr>
        <p:spPr>
          <a:xfrm>
            <a:off x="4863656" y="3473483"/>
            <a:ext cx="720000" cy="720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C1A28146-8B7A-8761-9F80-B1EFF3EAC462}"/>
              </a:ext>
            </a:extLst>
          </p:cNvPr>
          <p:cNvSpPr/>
          <p:nvPr/>
        </p:nvSpPr>
        <p:spPr>
          <a:xfrm>
            <a:off x="6608346" y="3473483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10</a:t>
            </a:r>
            <a:endParaRPr lang="zh-TW" altLang="en-US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B9D3CCDC-59A0-D590-EC65-181C4D882A78}"/>
              </a:ext>
            </a:extLst>
          </p:cNvPr>
          <p:cNvSpPr/>
          <p:nvPr/>
        </p:nvSpPr>
        <p:spPr>
          <a:xfrm>
            <a:off x="4433538" y="4328642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99</a:t>
            </a:r>
            <a:endParaRPr lang="zh-TW" altLang="en-US" dirty="0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FCE80504-68C9-220E-C3A4-CB9298F5FE5D}"/>
              </a:ext>
            </a:extLst>
          </p:cNvPr>
          <p:cNvSpPr/>
          <p:nvPr/>
        </p:nvSpPr>
        <p:spPr>
          <a:xfrm>
            <a:off x="5254872" y="4332175"/>
            <a:ext cx="720000" cy="720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95</a:t>
            </a:r>
            <a:endParaRPr lang="zh-TW" altLang="en-US" dirty="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E868DCA9-BDED-B1E3-4CB4-1888C37B55F2}"/>
              </a:ext>
            </a:extLst>
          </p:cNvPr>
          <p:cNvSpPr/>
          <p:nvPr/>
        </p:nvSpPr>
        <p:spPr>
          <a:xfrm>
            <a:off x="7038462" y="4328642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E807896F-BCAC-8FC5-CAE1-BE958677256D}"/>
              </a:ext>
            </a:extLst>
          </p:cNvPr>
          <p:cNvSpPr/>
          <p:nvPr/>
        </p:nvSpPr>
        <p:spPr>
          <a:xfrm>
            <a:off x="6194320" y="4328642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C9C9A6A-B014-CD93-6F1D-D95321AF6666}"/>
              </a:ext>
            </a:extLst>
          </p:cNvPr>
          <p:cNvCxnSpPr>
            <a:cxnSpLocks/>
            <a:stCxn id="31" idx="4"/>
            <a:endCxn id="32" idx="0"/>
          </p:cNvCxnSpPr>
          <p:nvPr/>
        </p:nvCxnSpPr>
        <p:spPr>
          <a:xfrm flipH="1">
            <a:off x="5223656" y="3316863"/>
            <a:ext cx="865958" cy="156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E9477BAE-0300-9BD9-1A16-0D55BD92A8D5}"/>
              </a:ext>
            </a:extLst>
          </p:cNvPr>
          <p:cNvCxnSpPr>
            <a:stCxn id="31" idx="4"/>
            <a:endCxn id="33" idx="0"/>
          </p:cNvCxnSpPr>
          <p:nvPr/>
        </p:nvCxnSpPr>
        <p:spPr>
          <a:xfrm>
            <a:off x="6089614" y="3316863"/>
            <a:ext cx="878732" cy="156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6270D616-625F-0F19-9395-6D6027EF4B69}"/>
              </a:ext>
            </a:extLst>
          </p:cNvPr>
          <p:cNvCxnSpPr>
            <a:cxnSpLocks/>
            <a:stCxn id="32" idx="4"/>
            <a:endCxn id="34" idx="0"/>
          </p:cNvCxnSpPr>
          <p:nvPr/>
        </p:nvCxnSpPr>
        <p:spPr>
          <a:xfrm flipH="1">
            <a:off x="4793538" y="4193483"/>
            <a:ext cx="430118" cy="1351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288A9050-0877-A964-3899-9EAD9E75916A}"/>
              </a:ext>
            </a:extLst>
          </p:cNvPr>
          <p:cNvCxnSpPr>
            <a:cxnSpLocks/>
            <a:stCxn id="32" idx="4"/>
            <a:endCxn id="35" idx="0"/>
          </p:cNvCxnSpPr>
          <p:nvPr/>
        </p:nvCxnSpPr>
        <p:spPr>
          <a:xfrm>
            <a:off x="5223656" y="4193483"/>
            <a:ext cx="391216" cy="138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08EA2EFC-D8E7-9707-CDCB-BCB49C854920}"/>
              </a:ext>
            </a:extLst>
          </p:cNvPr>
          <p:cNvCxnSpPr>
            <a:stCxn id="33" idx="4"/>
            <a:endCxn id="37" idx="0"/>
          </p:cNvCxnSpPr>
          <p:nvPr/>
        </p:nvCxnSpPr>
        <p:spPr>
          <a:xfrm flipH="1">
            <a:off x="6554320" y="4193483"/>
            <a:ext cx="414026" cy="1351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09F198C7-1772-43CD-0E17-1E63C7912544}"/>
              </a:ext>
            </a:extLst>
          </p:cNvPr>
          <p:cNvCxnSpPr>
            <a:stCxn id="33" idx="4"/>
            <a:endCxn id="36" idx="0"/>
          </p:cNvCxnSpPr>
          <p:nvPr/>
        </p:nvCxnSpPr>
        <p:spPr>
          <a:xfrm>
            <a:off x="6968346" y="4193483"/>
            <a:ext cx="430116" cy="1351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FB4F8B54-A915-97E6-D82D-3442A99B0D89}"/>
              </a:ext>
            </a:extLst>
          </p:cNvPr>
          <p:cNvSpPr txBox="1"/>
          <p:nvPr/>
        </p:nvSpPr>
        <p:spPr>
          <a:xfrm>
            <a:off x="5335789" y="4802871"/>
            <a:ext cx="5581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b="1" dirty="0"/>
              <a:t>?</a:t>
            </a:r>
            <a:endParaRPr lang="zh-TW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22573800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你低估你的成本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我們設計的</a:t>
            </a:r>
            <a:r>
              <a:rPr lang="en-US" altLang="zh-TW" dirty="0"/>
              <a:t>Heuristic Function</a:t>
            </a:r>
            <a:r>
              <a:rPr lang="zh-TW" altLang="en-US" dirty="0"/>
              <a:t>低過實際會經過的成本</a:t>
            </a:r>
            <a:endParaRPr lang="en-US" altLang="zh-TW" dirty="0"/>
          </a:p>
          <a:p>
            <a:r>
              <a:rPr lang="zh-TW" altLang="en-US" dirty="0"/>
              <a:t>當你實際走到計算時，才發現實際成本更大</a:t>
            </a:r>
            <a:endParaRPr lang="en-US" altLang="zh-TW" dirty="0"/>
          </a:p>
          <a:p>
            <a:r>
              <a:rPr lang="zh-TW" altLang="en-US" dirty="0"/>
              <a:t>你就會回頭去看其他更低的可能性</a:t>
            </a:r>
            <a:endParaRPr lang="en-US" altLang="zh-TW" dirty="0"/>
          </a:p>
          <a:p>
            <a:r>
              <a:rPr lang="zh-TW" altLang="en-US" dirty="0"/>
              <a:t>然後最終找到最佳入徑</a:t>
            </a:r>
            <a:endParaRPr lang="en-US" altLang="zh-TW" dirty="0"/>
          </a:p>
          <a:p>
            <a:endParaRPr lang="zh-TW" altLang="en-US" dirty="0"/>
          </a:p>
          <a:p>
            <a:pPr marL="228600" lvl="1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19454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比較不同狀況</a:t>
            </a:r>
          </a:p>
        </p:txBody>
      </p:sp>
      <p:pic>
        <p:nvPicPr>
          <p:cNvPr id="6" name="Final_video">
            <a:hlinkClick r:id="" action="ppaction://media"/>
            <a:extLst>
              <a:ext uri="{FF2B5EF4-FFF2-40B4-BE49-F238E27FC236}">
                <a16:creationId xmlns:a16="http://schemas.microsoft.com/office/drawing/2014/main" id="{DB2EDE0A-2018-9CB4-8FFA-787E1142F9A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439575" y="2523402"/>
            <a:ext cx="2438401" cy="2438402"/>
          </a:xfrm>
        </p:spPr>
      </p:pic>
      <p:pic>
        <p:nvPicPr>
          <p:cNvPr id="7" name="Final_video">
            <a:hlinkClick r:id="" action="ppaction://media"/>
            <a:extLst>
              <a:ext uri="{FF2B5EF4-FFF2-40B4-BE49-F238E27FC236}">
                <a16:creationId xmlns:a16="http://schemas.microsoft.com/office/drawing/2014/main" id="{6A6BA6F9-6234-7769-8A5D-790D16561FB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61754" y="2523404"/>
            <a:ext cx="2438400" cy="24384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0047126-DDF8-B798-74CA-74DA9DB10D0B}"/>
              </a:ext>
            </a:extLst>
          </p:cNvPr>
          <p:cNvSpPr txBox="1"/>
          <p:nvPr/>
        </p:nvSpPr>
        <p:spPr>
          <a:xfrm>
            <a:off x="2335609" y="50430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高估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77632A9-5761-BE86-B08D-D203802A4F1E}"/>
              </a:ext>
            </a:extLst>
          </p:cNvPr>
          <p:cNvSpPr txBox="1"/>
          <p:nvPr/>
        </p:nvSpPr>
        <p:spPr>
          <a:xfrm>
            <a:off x="5530413" y="50430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低估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6A740E2-91B9-6A53-49D2-1F59ED934520}"/>
              </a:ext>
            </a:extLst>
          </p:cNvPr>
          <p:cNvSpPr txBox="1"/>
          <p:nvPr/>
        </p:nvSpPr>
        <p:spPr>
          <a:xfrm>
            <a:off x="8473367" y="5043055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D.</a:t>
            </a:r>
            <a:r>
              <a:rPr lang="zh-TW" altLang="en-US" dirty="0"/>
              <a:t> </a:t>
            </a:r>
            <a:r>
              <a:rPr lang="en-US" altLang="zh-TW" dirty="0"/>
              <a:t>Alg.</a:t>
            </a:r>
            <a:endParaRPr lang="zh-TW" altLang="en-US" dirty="0"/>
          </a:p>
        </p:txBody>
      </p:sp>
      <p:pic>
        <p:nvPicPr>
          <p:cNvPr id="12" name="Final_video">
            <a:hlinkClick r:id="" action="ppaction://media"/>
            <a:extLst>
              <a:ext uri="{FF2B5EF4-FFF2-40B4-BE49-F238E27FC236}">
                <a16:creationId xmlns:a16="http://schemas.microsoft.com/office/drawing/2014/main" id="{CECF3774-295A-EEC6-CC92-AAF945A51360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83932" y="2523402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2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9485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Heuristic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Heuristic </a:t>
            </a:r>
            <a:r>
              <a:rPr lang="en-US" dirty="0" err="1"/>
              <a:t>function的目標是在合理的時間範圍內產生足以解決當前問題的</a:t>
            </a:r>
            <a:r>
              <a:rPr lang="zh-TW" altLang="en-US" dirty="0"/>
              <a:t>最佳</a:t>
            </a:r>
            <a:r>
              <a:rPr lang="en-US" altLang="zh-TW" dirty="0"/>
              <a:t>(optimal)</a:t>
            </a:r>
            <a:r>
              <a:rPr lang="en-US" dirty="0" err="1"/>
              <a:t>解決方案</a:t>
            </a:r>
            <a:r>
              <a:rPr lang="en-US" dirty="0"/>
              <a:t>。</a:t>
            </a:r>
          </a:p>
          <a:p>
            <a:r>
              <a:rPr lang="en-US" dirty="0" err="1"/>
              <a:t>該解決方案可能不是該問題的所有解決方案中最好的，或者它可能只是近似精確的解決方案</a:t>
            </a:r>
            <a:r>
              <a:rPr lang="en-US" dirty="0"/>
              <a:t>。</a:t>
            </a:r>
          </a:p>
          <a:p>
            <a:endParaRPr lang="en-US" dirty="0"/>
          </a:p>
          <a:p>
            <a:r>
              <a:rPr lang="en-US" dirty="0"/>
              <a:t>Optimality</a:t>
            </a:r>
          </a:p>
          <a:p>
            <a:r>
              <a:rPr lang="en-US" dirty="0"/>
              <a:t>Completeness</a:t>
            </a:r>
          </a:p>
          <a:p>
            <a:r>
              <a:rPr lang="en-US" dirty="0"/>
              <a:t>Accuracy and precision</a:t>
            </a:r>
          </a:p>
          <a:p>
            <a:r>
              <a:rPr lang="en-US" dirty="0"/>
              <a:t>Execution time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Optimal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 most desirable or satisfactory</a:t>
            </a:r>
          </a:p>
        </p:txBody>
      </p:sp>
      <p:pic>
        <p:nvPicPr>
          <p:cNvPr id="4" name="Picture 3" descr="clock-pictogram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0800" y="3191510"/>
            <a:ext cx="2495550" cy="2495550"/>
          </a:xfrm>
          <a:prstGeom prst="rect">
            <a:avLst/>
          </a:prstGeom>
        </p:spPr>
      </p:pic>
      <p:pic>
        <p:nvPicPr>
          <p:cNvPr id="5" name="Picture 4" descr="money-bag-emoji-clipart-m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725" y="3191510"/>
            <a:ext cx="2508250" cy="2508250"/>
          </a:xfrm>
          <a:prstGeom prst="rect">
            <a:avLst/>
          </a:prstGeom>
        </p:spPr>
      </p:pic>
      <p:pic>
        <p:nvPicPr>
          <p:cNvPr id="6" name="Picture 5" descr="Road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7280" y="3898265"/>
            <a:ext cx="4744720" cy="1649095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/>
          <p:cNvPicPr/>
          <p:nvPr/>
        </p:nvPicPr>
        <p:blipFill>
          <a:blip r:embed="rId2"/>
          <a:stretch>
            <a:fillRect/>
          </a:stretch>
        </p:blipFill>
        <p:spPr>
          <a:xfrm>
            <a:off x="104775" y="4300220"/>
            <a:ext cx="3578225" cy="22580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Picture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9141460" y="4300855"/>
            <a:ext cx="2946400" cy="25571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Up Arrow 4"/>
          <p:cNvSpPr/>
          <p:nvPr/>
        </p:nvSpPr>
        <p:spPr>
          <a:xfrm>
            <a:off x="3796030" y="4338955"/>
            <a:ext cx="728345" cy="2164715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8603615" y="4349115"/>
            <a:ext cx="10795" cy="2154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" name="Content Placeholder 2" descr="tttt2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27685" y="221615"/>
            <a:ext cx="11137265" cy="344360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6525"/>
            <a:ext cx="10515600" cy="4351338"/>
          </a:xfrm>
        </p:spPr>
        <p:txBody>
          <a:bodyPr/>
          <a:lstStyle/>
          <a:p>
            <a:r>
              <a:rPr lang="zh-TW" altLang="en-US"/>
              <a:t>為了能更公平的計算</a:t>
            </a:r>
            <a:r>
              <a:rPr lang="en-US" altLang="zh-TW"/>
              <a:t>heuristic function</a:t>
            </a:r>
            <a:r>
              <a:rPr lang="zh-TW" altLang="en-US"/>
              <a:t>，我們要先將時間和價格正規化。</a:t>
            </a:r>
          </a:p>
          <a:p>
            <a:r>
              <a:rPr lang="zh-TW" altLang="en-US"/>
              <a:t>正規化公式</a:t>
            </a:r>
            <a:r>
              <a:rPr lang="en-US" altLang="zh-TW"/>
              <a:t>:</a:t>
            </a:r>
          </a:p>
          <a:p>
            <a:r>
              <a:rPr lang="en-US" altLang="zh-TW"/>
              <a:t>t=Time/max(Time)</a:t>
            </a:r>
          </a:p>
          <a:p>
            <a:pPr marL="0" indent="0">
              <a:buNone/>
            </a:pPr>
            <a:r>
              <a:rPr lang="en-US" altLang="zh-TW"/>
              <a:t>t=Time/88</a:t>
            </a:r>
          </a:p>
          <a:p>
            <a:r>
              <a:rPr lang="en-US" altLang="zh-TW">
                <a:sym typeface="+mn-ea"/>
              </a:rPr>
              <a:t>p=Price/max(Price)</a:t>
            </a:r>
          </a:p>
          <a:p>
            <a:pPr marL="0" indent="0">
              <a:buNone/>
            </a:pPr>
            <a:r>
              <a:rPr lang="en-US" altLang="zh-TW">
                <a:sym typeface="+mn-ea"/>
              </a:rPr>
              <a:t>p=Price/560</a:t>
            </a:r>
          </a:p>
          <a:p>
            <a:endParaRPr lang="en-US" altLang="zh-TW"/>
          </a:p>
          <a:p>
            <a:endParaRPr lang="en-US" altLang="zh-TW"/>
          </a:p>
        </p:txBody>
      </p:sp>
      <p:pic>
        <p:nvPicPr>
          <p:cNvPr id="6" name="Picture 5" descr="16952110746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675" y="3309620"/>
            <a:ext cx="9011285" cy="295465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2512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/>
              <a:t>假如小山想要從台北車站到高雄新左營站，他的交通的工具只有高鐵和台鐵</a:t>
            </a:r>
            <a:r>
              <a:rPr lang="en-US" altLang="zh-TW"/>
              <a:t>2</a:t>
            </a:r>
            <a:r>
              <a:rPr lang="zh-TW" altLang="en-US"/>
              <a:t>種，相較於時間，小山更在意票價</a:t>
            </a:r>
            <a:r>
              <a:rPr lang="en-US" altLang="zh-TW"/>
              <a:t>(</a:t>
            </a:r>
            <a:r>
              <a:rPr lang="zh-TW" altLang="en-US"/>
              <a:t>在意的比例為</a:t>
            </a:r>
            <a:r>
              <a:rPr lang="en-US" altLang="zh-TW"/>
              <a:t>4:6)</a:t>
            </a:r>
            <a:r>
              <a:rPr lang="zh-TW" altLang="en-US"/>
              <a:t>。假如台灣的鐵路系統已經完美到可以無縫接軌</a:t>
            </a:r>
            <a:r>
              <a:rPr lang="en-US" altLang="zh-TW"/>
              <a:t>(ps.</a:t>
            </a:r>
            <a:r>
              <a:rPr lang="zh-TW" altLang="en-US"/>
              <a:t>等車時間</a:t>
            </a:r>
            <a:r>
              <a:rPr lang="en-US" altLang="zh-TW"/>
              <a:t>=0)</a:t>
            </a:r>
            <a:r>
              <a:rPr lang="zh-TW" altLang="en-US"/>
              <a:t>，那小山該如何搭車</a:t>
            </a:r>
            <a:r>
              <a:rPr lang="en-US" altLang="zh-TW"/>
              <a:t>?</a:t>
            </a:r>
          </a:p>
          <a:p>
            <a:pPr marL="0" indent="0">
              <a:buNone/>
            </a:pPr>
            <a:endParaRPr lang="zh-TW" altLang="en-US"/>
          </a:p>
          <a:p>
            <a:pPr marL="0" indent="0">
              <a:buNone/>
            </a:pPr>
            <a:endParaRPr lang="zh-TW" altLang="en-US"/>
          </a:p>
          <a:p>
            <a:pPr marL="0" indent="0">
              <a:buNone/>
            </a:pPr>
            <a:endParaRPr lang="zh-TW" altLang="en-US"/>
          </a:p>
        </p:txBody>
      </p:sp>
      <p:pic>
        <p:nvPicPr>
          <p:cNvPr id="2" name="Picture 1" descr="16952122601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755" y="3256280"/>
            <a:ext cx="10016490" cy="266573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F02D1C-B482-8FE5-B0A2-5E05A986C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72CEE9-A15B-A735-7F84-DF9CBFE51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今天說明了</a:t>
            </a:r>
            <a:endParaRPr lang="en-US" altLang="zh-TW" dirty="0"/>
          </a:p>
          <a:p>
            <a:pPr lvl="1"/>
            <a:r>
              <a:rPr lang="en-US" altLang="zh-TW" dirty="0"/>
              <a:t>Best First Search(BFS)</a:t>
            </a:r>
          </a:p>
          <a:p>
            <a:pPr lvl="1"/>
            <a:r>
              <a:rPr lang="en-US" altLang="zh-TW" dirty="0"/>
              <a:t>Greedy algorithm</a:t>
            </a:r>
          </a:p>
          <a:p>
            <a:pPr lvl="1"/>
            <a:r>
              <a:rPr lang="en-US" altLang="zh-TW" dirty="0"/>
              <a:t>Dijkstra's algorithm</a:t>
            </a:r>
          </a:p>
          <a:p>
            <a:pPr lvl="1"/>
            <a:r>
              <a:rPr lang="en-US" altLang="zh-TW" dirty="0"/>
              <a:t>A* algorithm</a:t>
            </a:r>
          </a:p>
          <a:p>
            <a:r>
              <a:rPr lang="en-US" altLang="zh-TW" dirty="0"/>
              <a:t>Heuristic Function </a:t>
            </a:r>
            <a:r>
              <a:rPr lang="zh-TW" altLang="en-US" dirty="0"/>
              <a:t>決定你想要的最佳化</a:t>
            </a:r>
            <a:endParaRPr lang="en-US" altLang="zh-TW" dirty="0"/>
          </a:p>
          <a:p>
            <a:r>
              <a:rPr lang="zh-TW" altLang="en-US" dirty="0"/>
              <a:t>設計越接近的成本函數可以越容易最佳化</a:t>
            </a:r>
            <a:endParaRPr lang="en-US" altLang="zh-TW" dirty="0"/>
          </a:p>
          <a:p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3647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880" y="469784"/>
            <a:ext cx="10325000" cy="868120"/>
          </a:xfrm>
        </p:spPr>
        <p:txBody>
          <a:bodyPr/>
          <a:lstStyle/>
          <a:p>
            <a:r>
              <a:rPr lang="en-US" b="1" dirty="0"/>
              <a:t>Optimal?</a:t>
            </a:r>
          </a:p>
        </p:txBody>
      </p:sp>
      <p:sp>
        <p:nvSpPr>
          <p:cNvPr id="8" name="Rectangles 7"/>
          <p:cNvSpPr/>
          <p:nvPr/>
        </p:nvSpPr>
        <p:spPr>
          <a:xfrm>
            <a:off x="6617013" y="1780537"/>
            <a:ext cx="2270125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0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Optimal</a:t>
            </a:r>
          </a:p>
        </p:txBody>
      </p:sp>
      <p:sp>
        <p:nvSpPr>
          <p:cNvPr id="9" name="Rectangles 8"/>
          <p:cNvSpPr/>
          <p:nvPr/>
        </p:nvSpPr>
        <p:spPr>
          <a:xfrm>
            <a:off x="2983953" y="1749193"/>
            <a:ext cx="2000868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400" dirty="0">
                <a:ln/>
                <a:solidFill>
                  <a:schemeClr val="tx1"/>
                </a:solidFill>
              </a:rPr>
              <a:t>Greedy</a:t>
            </a: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457C9D9F-7882-70C3-99E5-0098008C2C9B}"/>
              </a:ext>
            </a:extLst>
          </p:cNvPr>
          <p:cNvGrpSpPr/>
          <p:nvPr/>
        </p:nvGrpSpPr>
        <p:grpSpPr>
          <a:xfrm>
            <a:off x="2321925" y="2622030"/>
            <a:ext cx="3324924" cy="2455312"/>
            <a:chOff x="531272" y="1900002"/>
            <a:chExt cx="3324924" cy="2455312"/>
          </a:xfrm>
        </p:grpSpPr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16DE2254-E589-F92D-F659-00FF495E16A6}"/>
                </a:ext>
              </a:extLst>
            </p:cNvPr>
            <p:cNvSpPr/>
            <p:nvPr/>
          </p:nvSpPr>
          <p:spPr>
            <a:xfrm>
              <a:off x="1827348" y="1900002"/>
              <a:ext cx="720000" cy="720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0</a:t>
              </a:r>
              <a:endParaRPr lang="zh-TW" altLang="en-US" dirty="0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AA9FFF9B-1864-43A3-6BEF-C416DAEED504}"/>
                </a:ext>
              </a:extLst>
            </p:cNvPr>
            <p:cNvSpPr/>
            <p:nvPr/>
          </p:nvSpPr>
          <p:spPr>
            <a:xfrm>
              <a:off x="961390" y="2776622"/>
              <a:ext cx="720000" cy="720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3</a:t>
              </a:r>
              <a:endParaRPr lang="zh-TW" altLang="en-US" dirty="0"/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C1A28146-8B7A-8761-9F80-B1EFF3EAC462}"/>
                </a:ext>
              </a:extLst>
            </p:cNvPr>
            <p:cNvSpPr/>
            <p:nvPr/>
          </p:nvSpPr>
          <p:spPr>
            <a:xfrm>
              <a:off x="2753388" y="2709000"/>
              <a:ext cx="720000" cy="720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10</a:t>
              </a:r>
              <a:endParaRPr lang="zh-TW" altLang="en-US" dirty="0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B9D3CCDC-59A0-D590-EC65-181C4D882A78}"/>
                </a:ext>
              </a:extLst>
            </p:cNvPr>
            <p:cNvSpPr/>
            <p:nvPr/>
          </p:nvSpPr>
          <p:spPr>
            <a:xfrm>
              <a:off x="531272" y="3631781"/>
              <a:ext cx="720000" cy="720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99</a:t>
              </a:r>
              <a:endParaRPr lang="zh-TW" altLang="en-US" dirty="0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FCE80504-68C9-220E-C3A4-CB9298F5FE5D}"/>
                </a:ext>
              </a:extLst>
            </p:cNvPr>
            <p:cNvSpPr/>
            <p:nvPr/>
          </p:nvSpPr>
          <p:spPr>
            <a:xfrm>
              <a:off x="1352606" y="3635314"/>
              <a:ext cx="720000" cy="720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95</a:t>
              </a:r>
              <a:endParaRPr lang="zh-TW" altLang="en-US" dirty="0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E868DCA9-BDED-B1E3-4CB4-1888C37B55F2}"/>
                </a:ext>
              </a:extLst>
            </p:cNvPr>
            <p:cNvSpPr/>
            <p:nvPr/>
          </p:nvSpPr>
          <p:spPr>
            <a:xfrm>
              <a:off x="3136196" y="3631781"/>
              <a:ext cx="720000" cy="720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6</a:t>
              </a:r>
              <a:endParaRPr lang="zh-TW" altLang="en-US" dirty="0"/>
            </a:p>
          </p:txBody>
        </p:sp>
        <p:sp>
          <p:nvSpPr>
            <p:cNvPr id="37" name="橢圓 36">
              <a:extLst>
                <a:ext uri="{FF2B5EF4-FFF2-40B4-BE49-F238E27FC236}">
                  <a16:creationId xmlns:a16="http://schemas.microsoft.com/office/drawing/2014/main" id="{E807896F-BCAC-8FC5-CAE1-BE958677256D}"/>
                </a:ext>
              </a:extLst>
            </p:cNvPr>
            <p:cNvSpPr/>
            <p:nvPr/>
          </p:nvSpPr>
          <p:spPr>
            <a:xfrm>
              <a:off x="2292054" y="3631781"/>
              <a:ext cx="720000" cy="720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5</a:t>
              </a:r>
              <a:endParaRPr lang="zh-TW" altLang="en-US" dirty="0"/>
            </a:p>
          </p:txBody>
        </p: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2C9C9A6A-B014-CD93-6F1D-D95321AF6666}"/>
                </a:ext>
              </a:extLst>
            </p:cNvPr>
            <p:cNvCxnSpPr>
              <a:stCxn id="31" idx="4"/>
              <a:endCxn id="32" idx="0"/>
            </p:cNvCxnSpPr>
            <p:nvPr/>
          </p:nvCxnSpPr>
          <p:spPr>
            <a:xfrm flipH="1">
              <a:off x="1321390" y="2620002"/>
              <a:ext cx="865958" cy="1566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E9477BAE-0300-9BD9-1A16-0D55BD92A8D5}"/>
                </a:ext>
              </a:extLst>
            </p:cNvPr>
            <p:cNvCxnSpPr>
              <a:stCxn id="31" idx="4"/>
              <a:endCxn id="33" idx="0"/>
            </p:cNvCxnSpPr>
            <p:nvPr/>
          </p:nvCxnSpPr>
          <p:spPr>
            <a:xfrm>
              <a:off x="2187348" y="2620002"/>
              <a:ext cx="926040" cy="889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6270D616-625F-0F19-9395-6D6027EF4B69}"/>
                </a:ext>
              </a:extLst>
            </p:cNvPr>
            <p:cNvCxnSpPr>
              <a:stCxn id="32" idx="4"/>
              <a:endCxn id="34" idx="0"/>
            </p:cNvCxnSpPr>
            <p:nvPr/>
          </p:nvCxnSpPr>
          <p:spPr>
            <a:xfrm flipH="1">
              <a:off x="891272" y="3496622"/>
              <a:ext cx="430118" cy="1351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288A9050-0877-A964-3899-9EAD9E75916A}"/>
                </a:ext>
              </a:extLst>
            </p:cNvPr>
            <p:cNvCxnSpPr>
              <a:stCxn id="32" idx="4"/>
              <a:endCxn id="35" idx="0"/>
            </p:cNvCxnSpPr>
            <p:nvPr/>
          </p:nvCxnSpPr>
          <p:spPr>
            <a:xfrm>
              <a:off x="1321390" y="3496622"/>
              <a:ext cx="391216" cy="1386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08EA2EFC-D8E7-9707-CDCB-BCB49C854920}"/>
                </a:ext>
              </a:extLst>
            </p:cNvPr>
            <p:cNvCxnSpPr>
              <a:stCxn id="33" idx="4"/>
              <a:endCxn id="37" idx="0"/>
            </p:cNvCxnSpPr>
            <p:nvPr/>
          </p:nvCxnSpPr>
          <p:spPr>
            <a:xfrm flipH="1">
              <a:off x="2652054" y="3429000"/>
              <a:ext cx="461334" cy="2027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09F198C7-1772-43CD-0E17-1E63C7912544}"/>
                </a:ext>
              </a:extLst>
            </p:cNvPr>
            <p:cNvCxnSpPr>
              <a:stCxn id="33" idx="4"/>
              <a:endCxn id="36" idx="0"/>
            </p:cNvCxnSpPr>
            <p:nvPr/>
          </p:nvCxnSpPr>
          <p:spPr>
            <a:xfrm>
              <a:off x="3113388" y="3429000"/>
              <a:ext cx="382808" cy="2027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D4CCBBA5-3B9D-4F18-B3C4-2A0D3F2646BD}"/>
              </a:ext>
            </a:extLst>
          </p:cNvPr>
          <p:cNvGrpSpPr/>
          <p:nvPr/>
        </p:nvGrpSpPr>
        <p:grpSpPr>
          <a:xfrm>
            <a:off x="6096000" y="2630994"/>
            <a:ext cx="3324924" cy="2455312"/>
            <a:chOff x="531272" y="1900002"/>
            <a:chExt cx="3324924" cy="2455312"/>
          </a:xfrm>
        </p:grpSpPr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222EADB1-2FCE-1BC6-3894-5F95E74C12E5}"/>
                </a:ext>
              </a:extLst>
            </p:cNvPr>
            <p:cNvSpPr/>
            <p:nvPr/>
          </p:nvSpPr>
          <p:spPr>
            <a:xfrm>
              <a:off x="1827348" y="1900002"/>
              <a:ext cx="720000" cy="720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0</a:t>
              </a:r>
              <a:endParaRPr lang="zh-TW" altLang="en-US" dirty="0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D1382310-4F75-7236-4B98-7838E2A4FF5B}"/>
                </a:ext>
              </a:extLst>
            </p:cNvPr>
            <p:cNvSpPr/>
            <p:nvPr/>
          </p:nvSpPr>
          <p:spPr>
            <a:xfrm>
              <a:off x="961390" y="2776622"/>
              <a:ext cx="720000" cy="720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3</a:t>
              </a:r>
              <a:endParaRPr lang="zh-TW" altLang="en-US" dirty="0"/>
            </a:p>
          </p:txBody>
        </p:sp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41197DDA-3CE9-4DC1-D8A3-C9D8E2DE34B6}"/>
                </a:ext>
              </a:extLst>
            </p:cNvPr>
            <p:cNvSpPr/>
            <p:nvPr/>
          </p:nvSpPr>
          <p:spPr>
            <a:xfrm>
              <a:off x="2753388" y="2709000"/>
              <a:ext cx="720000" cy="720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10</a:t>
              </a:r>
              <a:endParaRPr lang="zh-TW" altLang="en-US" dirty="0"/>
            </a:p>
          </p:txBody>
        </p:sp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CD385398-7B6B-FE8A-566B-B057426D6B8A}"/>
                </a:ext>
              </a:extLst>
            </p:cNvPr>
            <p:cNvSpPr/>
            <p:nvPr/>
          </p:nvSpPr>
          <p:spPr>
            <a:xfrm>
              <a:off x="531272" y="3631781"/>
              <a:ext cx="720000" cy="720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99</a:t>
              </a:r>
              <a:endParaRPr lang="zh-TW" altLang="en-US" dirty="0"/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B67912C5-4872-174D-0AE6-31E6D3D0F697}"/>
                </a:ext>
              </a:extLst>
            </p:cNvPr>
            <p:cNvSpPr/>
            <p:nvPr/>
          </p:nvSpPr>
          <p:spPr>
            <a:xfrm>
              <a:off x="1352606" y="3635314"/>
              <a:ext cx="720000" cy="720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95</a:t>
              </a:r>
              <a:endParaRPr lang="zh-TW" altLang="en-US" dirty="0"/>
            </a:p>
          </p:txBody>
        </p:sp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B9F61029-00A6-1CCC-784A-D50A338B40BC}"/>
                </a:ext>
              </a:extLst>
            </p:cNvPr>
            <p:cNvSpPr/>
            <p:nvPr/>
          </p:nvSpPr>
          <p:spPr>
            <a:xfrm>
              <a:off x="3136196" y="3631781"/>
              <a:ext cx="720000" cy="720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6</a:t>
              </a:r>
              <a:endParaRPr lang="zh-TW" altLang="en-US" dirty="0"/>
            </a:p>
          </p:txBody>
        </p:sp>
        <p:sp>
          <p:nvSpPr>
            <p:cNvPr id="51" name="橢圓 50">
              <a:extLst>
                <a:ext uri="{FF2B5EF4-FFF2-40B4-BE49-F238E27FC236}">
                  <a16:creationId xmlns:a16="http://schemas.microsoft.com/office/drawing/2014/main" id="{4294E6F3-447A-D1FB-E1BE-F28F1E12BBD3}"/>
                </a:ext>
              </a:extLst>
            </p:cNvPr>
            <p:cNvSpPr/>
            <p:nvPr/>
          </p:nvSpPr>
          <p:spPr>
            <a:xfrm>
              <a:off x="2292054" y="3631781"/>
              <a:ext cx="720000" cy="720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5</a:t>
              </a:r>
              <a:endParaRPr lang="zh-TW" altLang="en-US" dirty="0"/>
            </a:p>
          </p:txBody>
        </p:sp>
        <p:cxnSp>
          <p:nvCxnSpPr>
            <p:cNvPr id="52" name="直線接點 51">
              <a:extLst>
                <a:ext uri="{FF2B5EF4-FFF2-40B4-BE49-F238E27FC236}">
                  <a16:creationId xmlns:a16="http://schemas.microsoft.com/office/drawing/2014/main" id="{C290617D-A5AE-8DCB-E185-8DA729DDFF15}"/>
                </a:ext>
              </a:extLst>
            </p:cNvPr>
            <p:cNvCxnSpPr>
              <a:stCxn id="45" idx="4"/>
              <a:endCxn id="46" idx="0"/>
            </p:cNvCxnSpPr>
            <p:nvPr/>
          </p:nvCxnSpPr>
          <p:spPr>
            <a:xfrm flipH="1">
              <a:off x="1321390" y="2620002"/>
              <a:ext cx="865958" cy="1566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52">
              <a:extLst>
                <a:ext uri="{FF2B5EF4-FFF2-40B4-BE49-F238E27FC236}">
                  <a16:creationId xmlns:a16="http://schemas.microsoft.com/office/drawing/2014/main" id="{9DA8202B-8B82-7D2C-4B4C-518EC2F0AFD9}"/>
                </a:ext>
              </a:extLst>
            </p:cNvPr>
            <p:cNvCxnSpPr>
              <a:stCxn id="45" idx="4"/>
              <a:endCxn id="47" idx="0"/>
            </p:cNvCxnSpPr>
            <p:nvPr/>
          </p:nvCxnSpPr>
          <p:spPr>
            <a:xfrm>
              <a:off x="2187348" y="2620002"/>
              <a:ext cx="926040" cy="889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接點 53">
              <a:extLst>
                <a:ext uri="{FF2B5EF4-FFF2-40B4-BE49-F238E27FC236}">
                  <a16:creationId xmlns:a16="http://schemas.microsoft.com/office/drawing/2014/main" id="{271460D1-A9F2-E68F-D440-E27D4268C566}"/>
                </a:ext>
              </a:extLst>
            </p:cNvPr>
            <p:cNvCxnSpPr>
              <a:stCxn id="46" idx="4"/>
              <a:endCxn id="48" idx="0"/>
            </p:cNvCxnSpPr>
            <p:nvPr/>
          </p:nvCxnSpPr>
          <p:spPr>
            <a:xfrm flipH="1">
              <a:off x="891272" y="3496622"/>
              <a:ext cx="430118" cy="1351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接點 54">
              <a:extLst>
                <a:ext uri="{FF2B5EF4-FFF2-40B4-BE49-F238E27FC236}">
                  <a16:creationId xmlns:a16="http://schemas.microsoft.com/office/drawing/2014/main" id="{459FBAA2-92C5-F4F4-A142-991EA19A99BA}"/>
                </a:ext>
              </a:extLst>
            </p:cNvPr>
            <p:cNvCxnSpPr>
              <a:stCxn id="46" idx="4"/>
              <a:endCxn id="49" idx="0"/>
            </p:cNvCxnSpPr>
            <p:nvPr/>
          </p:nvCxnSpPr>
          <p:spPr>
            <a:xfrm>
              <a:off x="1321390" y="3496622"/>
              <a:ext cx="391216" cy="1386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接點 55">
              <a:extLst>
                <a:ext uri="{FF2B5EF4-FFF2-40B4-BE49-F238E27FC236}">
                  <a16:creationId xmlns:a16="http://schemas.microsoft.com/office/drawing/2014/main" id="{34131C68-57B0-AC03-F171-88FE8CF07802}"/>
                </a:ext>
              </a:extLst>
            </p:cNvPr>
            <p:cNvCxnSpPr>
              <a:stCxn id="47" idx="4"/>
              <a:endCxn id="51" idx="0"/>
            </p:cNvCxnSpPr>
            <p:nvPr/>
          </p:nvCxnSpPr>
          <p:spPr>
            <a:xfrm flipH="1">
              <a:off x="2652054" y="3429000"/>
              <a:ext cx="461334" cy="2027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FFA86E23-ED6A-8BB7-39FF-63DD52B136D3}"/>
                </a:ext>
              </a:extLst>
            </p:cNvPr>
            <p:cNvCxnSpPr>
              <a:stCxn id="47" idx="4"/>
              <a:endCxn id="50" idx="0"/>
            </p:cNvCxnSpPr>
            <p:nvPr/>
          </p:nvCxnSpPr>
          <p:spPr>
            <a:xfrm>
              <a:off x="3113388" y="3429000"/>
              <a:ext cx="382808" cy="2027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1197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DDB5EC-B107-EC41-97FA-F52F49404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Dijkstra's algorithm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7C4490-6A65-89A7-CA71-10FBC187E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有些人念</a:t>
            </a:r>
            <a:r>
              <a:rPr lang="en-US" altLang="zh-TW" dirty="0"/>
              <a:t>Dijkstra</a:t>
            </a:r>
            <a:r>
              <a:rPr lang="zh-TW" altLang="en-US" dirty="0"/>
              <a:t>，但我都念</a:t>
            </a:r>
            <a:r>
              <a:rPr lang="en-US" altLang="zh-TW" dirty="0"/>
              <a:t>Dijkstra</a:t>
            </a:r>
          </a:p>
          <a:p>
            <a:r>
              <a:rPr lang="en-US" altLang="zh-TW" dirty="0"/>
              <a:t>KK</a:t>
            </a:r>
            <a:r>
              <a:rPr lang="zh-TW" altLang="en-US" dirty="0"/>
              <a:t>音標</a:t>
            </a:r>
            <a:r>
              <a:rPr lang="en-US" altLang="zh-TW" dirty="0"/>
              <a:t>[ˈ</a:t>
            </a:r>
            <a:r>
              <a:rPr lang="en-US" altLang="zh-TW" dirty="0" err="1"/>
              <a:t>dɛɪkstra</a:t>
            </a:r>
            <a:r>
              <a:rPr lang="en-US" altLang="zh-TW" dirty="0"/>
              <a:t>]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zh-TW" altLang="en-US" dirty="0"/>
              <a:t>等等以 </a:t>
            </a:r>
            <a:r>
              <a:rPr lang="en-US" altLang="zh-TW" dirty="0"/>
              <a:t>D.</a:t>
            </a:r>
            <a:r>
              <a:rPr lang="zh-TW" altLang="en-US" dirty="0"/>
              <a:t> </a:t>
            </a:r>
            <a:r>
              <a:rPr lang="en-US" altLang="zh-TW" dirty="0"/>
              <a:t>Algorithm</a:t>
            </a:r>
            <a:r>
              <a:rPr lang="zh-TW" altLang="en-US" dirty="0"/>
              <a:t>為說明</a:t>
            </a:r>
          </a:p>
        </p:txBody>
      </p:sp>
    </p:spTree>
    <p:extLst>
      <p:ext uri="{BB962C8B-B14F-4D97-AF65-F5344CB8AC3E}">
        <p14:creationId xmlns:p14="http://schemas.microsoft.com/office/powerpoint/2010/main" val="3319869832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8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</TotalTime>
  <Words>2703</Words>
  <Application>Microsoft Office PowerPoint</Application>
  <PresentationFormat>寬螢幕</PresentationFormat>
  <Paragraphs>1113</Paragraphs>
  <Slides>77</Slides>
  <Notes>2</Notes>
  <HiddenSlides>0</HiddenSlides>
  <MMClips>8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77</vt:i4>
      </vt:variant>
    </vt:vector>
  </HeadingPairs>
  <TitlesOfParts>
    <vt:vector size="84" baseType="lpstr">
      <vt:lpstr>Arial</vt:lpstr>
      <vt:lpstr>Calibri</vt:lpstr>
      <vt:lpstr>Cambria Math</vt:lpstr>
      <vt:lpstr>Grandview</vt:lpstr>
      <vt:lpstr>Times New Roman</vt:lpstr>
      <vt:lpstr>Wingdings</vt:lpstr>
      <vt:lpstr>CosineVTI</vt:lpstr>
      <vt:lpstr>A* searching algorithm</vt:lpstr>
      <vt:lpstr>最佳優先搜尋(Best First Search)</vt:lpstr>
      <vt:lpstr>Greedy Algorithm</vt:lpstr>
      <vt:lpstr>PowerPoint 簡報</vt:lpstr>
      <vt:lpstr>Optimal?</vt:lpstr>
      <vt:lpstr>Optimal?</vt:lpstr>
      <vt:lpstr>Optimal?</vt:lpstr>
      <vt:lpstr>Optimal?</vt:lpstr>
      <vt:lpstr>Dijkstra's algorithm</vt:lpstr>
      <vt:lpstr>Dijkstra's algorithm</vt:lpstr>
      <vt:lpstr>Graph</vt:lpstr>
      <vt:lpstr>問題描述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認識 A*之前要先認識 Heuristic Function</vt:lpstr>
      <vt:lpstr>成本函數</vt:lpstr>
      <vt:lpstr>A* Algorithm Flow</vt:lpstr>
      <vt:lpstr>A* Algorithm Flow Example</vt:lpstr>
      <vt:lpstr>A* Algorithm Flow Example</vt:lpstr>
      <vt:lpstr>A* Algorithm Flow Example</vt:lpstr>
      <vt:lpstr>A* Algorithm Flow Example</vt:lpstr>
      <vt:lpstr>A* Algorithm Flow Example</vt:lpstr>
      <vt:lpstr>A* Algorithm Flow Example</vt:lpstr>
      <vt:lpstr>A* Algorithm Flow Example</vt:lpstr>
      <vt:lpstr>A* Algorithm Flow Example</vt:lpstr>
      <vt:lpstr>A* Algorithm Flow Example</vt:lpstr>
      <vt:lpstr>A* Algorithm Flow Example</vt:lpstr>
      <vt:lpstr>A* Algorithm Flow Example</vt:lpstr>
      <vt:lpstr>A* Algorithm Flow Example</vt:lpstr>
      <vt:lpstr>A* Algorithm Flow Example</vt:lpstr>
      <vt:lpstr>Pseudo Code[1]</vt:lpstr>
      <vt:lpstr>PowerPoint 簡報</vt:lpstr>
      <vt:lpstr>PowerPoint 簡報</vt:lpstr>
      <vt:lpstr>怎麼設計程式?</vt:lpstr>
      <vt:lpstr>Close list &amp; Open list</vt:lpstr>
      <vt:lpstr>Close list &amp; Open list</vt:lpstr>
      <vt:lpstr>Close list &amp; Open list</vt:lpstr>
      <vt:lpstr>Close list &amp; Open list</vt:lpstr>
      <vt:lpstr>Close list &amp; Open list</vt:lpstr>
      <vt:lpstr>Close list &amp; Open list</vt:lpstr>
      <vt:lpstr>Close list &amp; Open list</vt:lpstr>
      <vt:lpstr>Close list &amp; Open list</vt:lpstr>
      <vt:lpstr>Close list &amp; Open list</vt:lpstr>
      <vt:lpstr>Close list &amp; Open list</vt:lpstr>
      <vt:lpstr>Close list &amp; Open list</vt:lpstr>
      <vt:lpstr>Close list &amp; Open list</vt:lpstr>
      <vt:lpstr>Close list &amp; Open list</vt:lpstr>
      <vt:lpstr>Close list &amp; Open list</vt:lpstr>
      <vt:lpstr>Close list &amp; Open list</vt:lpstr>
      <vt:lpstr>走迷宮問題</vt:lpstr>
      <vt:lpstr>設定成本函數</vt:lpstr>
      <vt:lpstr>成果</vt:lpstr>
      <vt:lpstr>整個地圖的成本</vt:lpstr>
      <vt:lpstr>更大的迷宮</vt:lpstr>
      <vt:lpstr>整個地圖的成本</vt:lpstr>
      <vt:lpstr>A*那麼厲害，這種迷宮一定難不倒?</vt:lpstr>
      <vt:lpstr>為什麼? 無法達到最佳?</vt:lpstr>
      <vt:lpstr>為什麼? 無法達到最佳?</vt:lpstr>
      <vt:lpstr>你高估你的成本?</vt:lpstr>
      <vt:lpstr>舉個例子</vt:lpstr>
      <vt:lpstr>舉個例子</vt:lpstr>
      <vt:lpstr>舉個例子</vt:lpstr>
      <vt:lpstr>改良成本函數</vt:lpstr>
      <vt:lpstr>成果</vt:lpstr>
      <vt:lpstr>你低估你的成本?</vt:lpstr>
      <vt:lpstr>比較不同狀況</vt:lpstr>
      <vt:lpstr>What is Heuristic function</vt:lpstr>
      <vt:lpstr>What is Optimal</vt:lpstr>
      <vt:lpstr>PowerPoint 簡報</vt:lpstr>
      <vt:lpstr>PowerPoint 簡報</vt:lpstr>
      <vt:lpstr>PowerPoint 簡報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A* searching algorithm</dc:title>
  <dc:creator>M113010187</dc:creator>
  <cp:lastModifiedBy>M113010187</cp:lastModifiedBy>
  <cp:revision>43</cp:revision>
  <dcterms:created xsi:type="dcterms:W3CDTF">2023-09-18T00:55:00Z</dcterms:created>
  <dcterms:modified xsi:type="dcterms:W3CDTF">2023-09-20T19:43:28Z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76C0F0CB990843259316D449CDE61484_12</vt:lpwstr>
  </property>
  <property fmtid="{D5CDD505-2E9C-101B-9397-08002B2CF9AE}" pid="3" name="KSOProductBuildVer">
    <vt:lpwstr>1033-12.2.0.13215</vt:lpwstr>
  </property>
</Properties>
</file>